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5" r:id="rId2"/>
    <p:sldId id="264" r:id="rId3"/>
    <p:sldId id="257" r:id="rId4"/>
    <p:sldId id="266" r:id="rId5"/>
    <p:sldId id="267" r:id="rId6"/>
    <p:sldId id="268" r:id="rId7"/>
    <p:sldId id="271" r:id="rId8"/>
    <p:sldId id="270" r:id="rId9"/>
    <p:sldId id="272" r:id="rId10"/>
    <p:sldId id="273" r:id="rId11"/>
    <p:sldId id="275" r:id="rId12"/>
    <p:sldId id="274" r:id="rId13"/>
    <p:sldId id="276" r:id="rId14"/>
    <p:sldId id="277" r:id="rId15"/>
    <p:sldId id="280" r:id="rId16"/>
    <p:sldId id="297" r:id="rId17"/>
    <p:sldId id="298" r:id="rId18"/>
    <p:sldId id="281" r:id="rId19"/>
    <p:sldId id="292" r:id="rId20"/>
    <p:sldId id="293" r:id="rId21"/>
    <p:sldId id="279" r:id="rId22"/>
    <p:sldId id="282" r:id="rId23"/>
    <p:sldId id="284" r:id="rId24"/>
    <p:sldId id="294" r:id="rId25"/>
    <p:sldId id="287" r:id="rId26"/>
    <p:sldId id="291" r:id="rId27"/>
    <p:sldId id="288" r:id="rId28"/>
    <p:sldId id="289" r:id="rId29"/>
    <p:sldId id="290" r:id="rId30"/>
    <p:sldId id="295" r:id="rId31"/>
    <p:sldId id="296" r:id="rId3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1F55"/>
    <a:srgbClr val="86B040"/>
    <a:srgbClr val="381E2F"/>
    <a:srgbClr val="FDD708"/>
    <a:srgbClr val="3CC8B8"/>
    <a:srgbClr val="BB1A8B"/>
    <a:srgbClr val="E97132"/>
    <a:srgbClr val="FFE181"/>
    <a:srgbClr val="C5E2BB"/>
    <a:srgbClr val="96CB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3464" autoAdjust="0"/>
  </p:normalViewPr>
  <p:slideViewPr>
    <p:cSldViewPr snapToGrid="0">
      <p:cViewPr varScale="1">
        <p:scale>
          <a:sx n="77" d="100"/>
          <a:sy n="77" d="100"/>
        </p:scale>
        <p:origin x="9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Čuvar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D53E2-F731-4262-B1E9-31398696CDB3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4" name="Čuvar mesta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Čuvar mesta za napomen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2EA86-9DF1-470A-B2BD-3283269FB47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5161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2EA86-9DF1-470A-B2BD-3283269FB47F}" type="slidenum">
              <a:rPr lang="sr-Latn-RS" smtClean="0"/>
              <a:t>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76352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2EA86-9DF1-470A-B2BD-3283269FB47F}" type="slidenum">
              <a:rPr lang="sr-Latn-RS" smtClean="0"/>
              <a:t>25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68036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2EA86-9DF1-470A-B2BD-3283269FB47F}" type="slidenum">
              <a:rPr lang="sr-Latn-RS" smtClean="0"/>
              <a:t>27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4916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2EA86-9DF1-470A-B2BD-3283269FB47F}" type="slidenum">
              <a:rPr lang="sr-Latn-RS" smtClean="0"/>
              <a:t>28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93167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2EA86-9DF1-470A-B2BD-3283269FB47F}" type="slidenum">
              <a:rPr lang="sr-Latn-RS" smtClean="0"/>
              <a:t>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69988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2EA86-9DF1-470A-B2BD-3283269FB47F}" type="slidenum">
              <a:rPr lang="sr-Latn-RS" smtClean="0"/>
              <a:t>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21219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2EA86-9DF1-470A-B2BD-3283269FB47F}" type="slidenum">
              <a:rPr lang="sr-Latn-RS" smtClean="0"/>
              <a:t>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03619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2EA86-9DF1-470A-B2BD-3283269FB47F}" type="slidenum">
              <a:rPr lang="sr-Latn-RS" smtClean="0"/>
              <a:t>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08251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2EA86-9DF1-470A-B2BD-3283269FB47F}" type="slidenum">
              <a:rPr lang="sr-Latn-RS" smtClean="0"/>
              <a:t>13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65373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2EA86-9DF1-470A-B2BD-3283269FB47F}" type="slidenum">
              <a:rPr lang="sr-Latn-RS" smtClean="0"/>
              <a:t>14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11005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2EA86-9DF1-470A-B2BD-3283269FB47F}" type="slidenum">
              <a:rPr lang="sr-Latn-RS" smtClean="0"/>
              <a:t>21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29031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2EA86-9DF1-470A-B2BD-3283269FB47F}" type="slidenum">
              <a:rPr lang="sr-Latn-RS" smtClean="0"/>
              <a:t>23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8915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3AF256-B5EE-8A82-93BE-C6BF0A41F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8468642-6414-60BB-FC81-6BB8659D2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748E022-EF0D-E6DE-8C2B-331306897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8887-32F3-430B-A2C3-BBB39D30D3B1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648ABFC9-234C-21BA-D53A-45967E365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E6DC063B-0394-61C4-2776-E8C44993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B206-2C44-4975-99ED-A4EE5571FC8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496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262642-60B2-CB87-AC1D-20D184FC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7CC791F8-2513-D9A3-5026-1B7B04656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DD976F1A-DD1B-E778-98EB-D59C1FEE2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8887-32F3-430B-A2C3-BBB39D30D3B1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FC59EF7A-3B3E-0A17-7AE6-49073739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F062245-D071-1E47-1A6A-1D412BD5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B206-2C44-4975-99ED-A4EE5571FC8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740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FBFBBFD9-0723-0F89-9D0F-66AC65B35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0AE91287-9DF7-515F-E654-6A34F0531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870731C1-ACA9-3C6F-8042-E3BF55022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8887-32F3-430B-A2C3-BBB39D30D3B1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355A7557-84AE-903F-2D7C-C2937CECB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E6533619-F964-4F2F-271E-4A41EBBF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B206-2C44-4975-99ED-A4EE5571FC8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971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6D7231-284B-B0D0-61C3-DF77CC652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821D5C4B-4D6B-9B49-A782-5E4789BF7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0DBD24F9-3D40-C1A9-4B4F-663837EB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8887-32F3-430B-A2C3-BBB39D30D3B1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D132AEB1-349F-1D00-8960-0BCE5B8C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D8017155-B233-8198-4804-E736A31A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B206-2C44-4975-99ED-A4EE5571FC8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449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91CDA5-0CA4-A105-DABD-395A3B87B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90173AD0-4B63-5008-D32A-4490F6108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E43AD648-63EE-6957-40E7-6091262E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8887-32F3-430B-A2C3-BBB39D30D3B1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814D0B29-E481-F7E1-696D-7A389699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A66DDA7D-0BC6-6582-76C6-51D9C14E8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B206-2C44-4975-99ED-A4EE5571FC8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237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43488A-4F73-E552-08EC-A5EFA954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45C05B4A-2374-68A8-053F-083A75828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1E15A1E4-ABF2-0C74-4CFF-E6469996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DE01FAAA-91FD-B555-30F7-D7F02EB2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8887-32F3-430B-A2C3-BBB39D30D3B1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21DAA194-4F55-A9F6-7A00-4011CC6A2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A61E563D-5A1C-F364-A392-0432E9D1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B206-2C44-4975-99ED-A4EE5571FC8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064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CC9D0B-14BB-6367-E466-420D994F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B45FE86F-55BC-CE0C-65DE-9A2F5AEED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1A92CAE9-760D-D8F6-8F77-BD3D6538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36E90AD6-DECD-96AB-21F6-178E8EAFE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4E57473B-2619-35A8-2578-977D9F9AC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30CF99A5-40E8-33E1-A133-AE7DE1DE4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8887-32F3-430B-A2C3-BBB39D30D3B1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62AB02FE-8C71-972B-A8AD-E1E563E3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E5F2C48A-3A3A-4FF1-CFF5-D2A3CDF5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B206-2C44-4975-99ED-A4EE5571FC8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387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FBC687-DE0A-15A1-92B3-7D06E362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A72A11CD-C424-972A-E295-20C4BFE23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8887-32F3-430B-A2C3-BBB39D30D3B1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7668442A-49A3-52F8-8287-3F59D12D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1ED668C7-5F8A-8CAC-769D-4A3C3B9F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B206-2C44-4975-99ED-A4EE5571FC8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656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FF21CA4E-3818-567B-A457-5114B7B5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8887-32F3-430B-A2C3-BBB39D30D3B1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9E126F6A-E77E-65AF-4B7D-EB452B8F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0437C84C-5045-4C63-7F46-B469AD27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B206-2C44-4975-99ED-A4EE5571FC8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277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2AEB43-8D5A-86F6-61CB-735E14855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E292EBDE-B147-80C3-6A37-F221F19A7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F6C33E0A-B58B-DEDF-D8C4-CD9EC46FE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3B7A9043-1406-9403-C1C6-6C5FCA0FE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8887-32F3-430B-A2C3-BBB39D30D3B1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43C7F3F7-524E-6462-4B8A-BF0538A3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AE6C1AC3-5703-83FD-7628-9A9581CB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B206-2C44-4975-99ED-A4EE5571FC8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8336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F821EF-5684-418F-8BEB-18414147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2487A6E7-ACCE-7DCF-60F2-8084B6D28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5AB5022A-A2D5-9000-DD2A-FCE6D92CB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B641E667-ED42-CDD8-091D-DA02641A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8887-32F3-430B-A2C3-BBB39D30D3B1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D8C4055A-11C4-9488-9194-78F9BF393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1340513A-A2AE-2D91-6053-BDD82D9E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B206-2C44-4975-99ED-A4EE5571FC8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8666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A226A9FE-5C50-9EE0-4616-2304E79E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1F4E866C-D13E-860C-51C4-6A2E99282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EEFD941F-7C82-AB42-4E1F-F646CDEE6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D38887-32F3-430B-A2C3-BBB39D30D3B1}" type="datetimeFigureOut">
              <a:rPr lang="sr-Latn-RS" smtClean="0"/>
              <a:t>19.3.2026.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BABB45FF-14CA-9917-F8D1-A55400E50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309A3839-E91D-0C3C-E4F8-EE7E34A14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C7B206-2C44-4975-99ED-A4EE5571FC8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0168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39.pn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67C353-86FF-65E1-63E4-0299B97D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640" y="2766218"/>
            <a:ext cx="5309419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sr-Cyrl-RS" sz="6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„Некад и сад“</a:t>
            </a:r>
            <a:endParaRPr lang="sr-Latn-RS" sz="6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78F803FD-E1F6-0751-14EA-420A25E47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550" y="564241"/>
            <a:ext cx="10750899" cy="11185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r-Cyrl-R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година институционалног предшколског васпитања</a:t>
            </a:r>
            <a:endParaRPr lang="sr-Latn-RS" sz="4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kvir za tekst 3">
            <a:extLst>
              <a:ext uri="{FF2B5EF4-FFF2-40B4-BE49-F238E27FC236}">
                <a16:creationId xmlns:a16="http://schemas.microsoft.com/office/drawing/2014/main" id="{B3EFBC81-05B6-37FB-3BA2-084A2F4F00F9}"/>
              </a:ext>
            </a:extLst>
          </p:cNvPr>
          <p:cNvSpPr txBox="1"/>
          <p:nvPr/>
        </p:nvSpPr>
        <p:spPr>
          <a:xfrm>
            <a:off x="6095999" y="4455248"/>
            <a:ext cx="5407378" cy="19538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Latn-RS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 </a:t>
            </a:r>
            <a:r>
              <a:rPr lang="sr-Cyrl-RS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 </a:t>
            </a:r>
            <a:r>
              <a:rPr lang="sr-Cyrl-R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Дечијег Стваралаштва</a:t>
            </a:r>
          </a:p>
          <a:p>
            <a:pPr algn="ctr">
              <a:lnSpc>
                <a:spcPct val="150000"/>
              </a:lnSpc>
            </a:pPr>
            <a:r>
              <a:rPr lang="sr-Cyrl-R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Предшколска установа „Пчелица“</a:t>
            </a:r>
          </a:p>
          <a:p>
            <a:pPr algn="ctr">
              <a:lnSpc>
                <a:spcPct val="150000"/>
              </a:lnSpc>
            </a:pPr>
            <a:r>
              <a:rPr lang="sr-Cyrl-R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Апатин, април 2026. године</a:t>
            </a:r>
            <a:endParaRPr lang="sr-Latn-RS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lika 5" descr="Slika na kojoj se nalazi crtež, clipart, osmeh, smeško&#10;&#10;Sadržaj generisan AI-jem može biti netačan.">
            <a:extLst>
              <a:ext uri="{FF2B5EF4-FFF2-40B4-BE49-F238E27FC236}">
                <a16:creationId xmlns:a16="http://schemas.microsoft.com/office/drawing/2014/main" id="{8AFD1F78-46B2-695A-204C-E2E75F8C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63" y="4291499"/>
            <a:ext cx="2301377" cy="2281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33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737C7E-3851-F5F3-5337-4E1E58B8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54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Деведесете године</a:t>
            </a:r>
            <a:endParaRPr lang="sr-Latn-RS" sz="54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EE8FD8A7-01A9-CE9A-305E-84D44777B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164"/>
            <a:ext cx="10515600" cy="407821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sr-Cyrl-RS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1992/1993. 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године функцију </a:t>
            </a:r>
            <a:r>
              <a:rPr lang="sr-Cyrl-RS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преузима </a:t>
            </a:r>
            <a:r>
              <a:rPr lang="sr-Cyrl-RS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Биљана Мандић</a:t>
            </a:r>
          </a:p>
          <a:p>
            <a:pPr>
              <a:lnSpc>
                <a:spcPct val="150000"/>
              </a:lnSpc>
            </a:pPr>
            <a:r>
              <a:rPr lang="sr-Cyrl-RS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Први пут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организује </a:t>
            </a:r>
            <a:r>
              <a:rPr lang="sr-Cyrl-RS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такмичење рецитатора</a:t>
            </a:r>
          </a:p>
          <a:p>
            <a:pPr>
              <a:lnSpc>
                <a:spcPct val="150000"/>
              </a:lnSpc>
            </a:pPr>
            <a:r>
              <a:rPr lang="sr-Cyrl-RS" b="1" i="1" dirty="0">
                <a:solidFill>
                  <a:srgbClr val="E97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1995/1996. године први пут одржана је манифестација „Дани дечијег стваралаштва“ – учешће узима око 730 деце</a:t>
            </a:r>
          </a:p>
          <a:p>
            <a:pPr>
              <a:lnSpc>
                <a:spcPct val="150000"/>
              </a:lnSpc>
            </a:pPr>
            <a:r>
              <a:rPr lang="sr-Cyrl-RS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1998/1999.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 објекат у Блоку 112 радио је </a:t>
            </a:r>
            <a:r>
              <a:rPr lang="sr-Cyrl-RS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непрекидно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ратним условима</a:t>
            </a:r>
            <a:r>
              <a:rPr lang="sr-Cyrl-R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 мањим бројем деце</a:t>
            </a:r>
            <a:endParaRPr lang="sr-Latn-RS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Prava linija spajanja 3">
            <a:extLst>
              <a:ext uri="{FF2B5EF4-FFF2-40B4-BE49-F238E27FC236}">
                <a16:creationId xmlns:a16="http://schemas.microsoft.com/office/drawing/2014/main" id="{A6541BEE-EFB9-047A-853D-D70281A3877A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8945217" cy="0"/>
          </a:xfrm>
          <a:prstGeom prst="line">
            <a:avLst/>
          </a:prstGeom>
          <a:ln w="3810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Prava linija spajanja 5">
            <a:extLst>
              <a:ext uri="{FF2B5EF4-FFF2-40B4-BE49-F238E27FC236}">
                <a16:creationId xmlns:a16="http://schemas.microsoft.com/office/drawing/2014/main" id="{9E97B78C-36A3-4C0A-DE42-1A9EEAF643ED}"/>
              </a:ext>
            </a:extLst>
          </p:cNvPr>
          <p:cNvCxnSpPr>
            <a:cxnSpLocks/>
          </p:cNvCxnSpPr>
          <p:nvPr/>
        </p:nvCxnSpPr>
        <p:spPr>
          <a:xfrm>
            <a:off x="3329609" y="365125"/>
            <a:ext cx="8766313" cy="0"/>
          </a:xfrm>
          <a:prstGeom prst="line">
            <a:avLst/>
          </a:prstGeom>
          <a:ln w="3810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rava linija spajanja 8">
            <a:extLst>
              <a:ext uri="{FF2B5EF4-FFF2-40B4-BE49-F238E27FC236}">
                <a16:creationId xmlns:a16="http://schemas.microsoft.com/office/drawing/2014/main" id="{526E1695-EBB8-5957-47C9-127ECA07CB0B}"/>
              </a:ext>
            </a:extLst>
          </p:cNvPr>
          <p:cNvCxnSpPr>
            <a:cxnSpLocks/>
          </p:cNvCxnSpPr>
          <p:nvPr/>
        </p:nvCxnSpPr>
        <p:spPr>
          <a:xfrm>
            <a:off x="0" y="6493564"/>
            <a:ext cx="12192000" cy="0"/>
          </a:xfrm>
          <a:prstGeom prst="line">
            <a:avLst/>
          </a:prstGeom>
          <a:ln w="3810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65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3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1132E60-3EF4-5054-814F-CC55DDD22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r="17718" b="-1"/>
          <a:stretch>
            <a:fillRect/>
          </a:stretch>
        </p:blipFill>
        <p:spPr>
          <a:xfrm>
            <a:off x="4199482" y="175147"/>
            <a:ext cx="3792174" cy="3174339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B09C7E94-881A-412D-6631-FB4825645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26" b="-4"/>
          <a:stretch>
            <a:fillRect/>
          </a:stretch>
        </p:blipFill>
        <p:spPr>
          <a:xfrm>
            <a:off x="4189831" y="3507054"/>
            <a:ext cx="3792174" cy="3174339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0A5C70B-02E7-8563-BB5D-113AFAB65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16" b="1"/>
          <a:stretch>
            <a:fillRect/>
          </a:stretch>
        </p:blipFill>
        <p:spPr>
          <a:xfrm>
            <a:off x="8194217" y="175147"/>
            <a:ext cx="3792174" cy="3174339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05DC2F2E-46F6-6831-3349-8A005CE74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6" b="2"/>
          <a:stretch>
            <a:fillRect/>
          </a:stretch>
        </p:blipFill>
        <p:spPr>
          <a:xfrm>
            <a:off x="191088" y="3508511"/>
            <a:ext cx="3792174" cy="3171426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ACBE748-7328-FFE4-875C-16B79AA3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9" r="15149"/>
          <a:stretch>
            <a:fillRect/>
          </a:stretch>
        </p:blipFill>
        <p:spPr>
          <a:xfrm>
            <a:off x="191088" y="178060"/>
            <a:ext cx="3792174" cy="3171426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55A307D-3E45-4D1D-C67F-DA1834FF99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r="4340" b="4"/>
          <a:stretch>
            <a:fillRect/>
          </a:stretch>
        </p:blipFill>
        <p:spPr>
          <a:xfrm>
            <a:off x="8188574" y="3508511"/>
            <a:ext cx="3792174" cy="3171426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Okvir za tekst 20">
            <a:extLst>
              <a:ext uri="{FF2B5EF4-FFF2-40B4-BE49-F238E27FC236}">
                <a16:creationId xmlns:a16="http://schemas.microsoft.com/office/drawing/2014/main" id="{0205B3FB-FD02-6C2A-40C6-9383817729DA}"/>
              </a:ext>
            </a:extLst>
          </p:cNvPr>
          <p:cNvSpPr txBox="1"/>
          <p:nvPr/>
        </p:nvSpPr>
        <p:spPr>
          <a:xfrm>
            <a:off x="2486562" y="2961117"/>
            <a:ext cx="142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sr-Latn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sr-Cyrl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године</a:t>
            </a:r>
            <a:endParaRPr lang="sr-Latn-RS" dirty="0">
              <a:ln w="0"/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kvir za tekst 25">
            <a:extLst>
              <a:ext uri="{FF2B5EF4-FFF2-40B4-BE49-F238E27FC236}">
                <a16:creationId xmlns:a16="http://schemas.microsoft.com/office/drawing/2014/main" id="{718D4F03-6516-AC7D-66E4-531B01E291D5}"/>
              </a:ext>
            </a:extLst>
          </p:cNvPr>
          <p:cNvSpPr txBox="1"/>
          <p:nvPr/>
        </p:nvSpPr>
        <p:spPr>
          <a:xfrm>
            <a:off x="6537027" y="2961117"/>
            <a:ext cx="145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1986. године</a:t>
            </a:r>
            <a:endParaRPr lang="sr-Latn-RS" dirty="0">
              <a:ln w="0"/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kvir za tekst 27">
            <a:extLst>
              <a:ext uri="{FF2B5EF4-FFF2-40B4-BE49-F238E27FC236}">
                <a16:creationId xmlns:a16="http://schemas.microsoft.com/office/drawing/2014/main" id="{F4695348-23F6-2475-C136-C2937BB5E529}"/>
              </a:ext>
            </a:extLst>
          </p:cNvPr>
          <p:cNvSpPr txBox="1"/>
          <p:nvPr/>
        </p:nvSpPr>
        <p:spPr>
          <a:xfrm>
            <a:off x="10554973" y="2961117"/>
            <a:ext cx="142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sr-Latn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r>
              <a:rPr lang="sr-Cyrl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године</a:t>
            </a:r>
            <a:endParaRPr lang="sr-Latn-RS" dirty="0">
              <a:ln w="0"/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kvir za tekst 29">
            <a:extLst>
              <a:ext uri="{FF2B5EF4-FFF2-40B4-BE49-F238E27FC236}">
                <a16:creationId xmlns:a16="http://schemas.microsoft.com/office/drawing/2014/main" id="{2A15396A-A1AA-D0AD-1381-8B5A9CF7CB59}"/>
              </a:ext>
            </a:extLst>
          </p:cNvPr>
          <p:cNvSpPr txBox="1"/>
          <p:nvPr/>
        </p:nvSpPr>
        <p:spPr>
          <a:xfrm>
            <a:off x="2937134" y="6214970"/>
            <a:ext cx="97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sr-Cyrl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век</a:t>
            </a:r>
            <a:endParaRPr lang="sr-Latn-RS" dirty="0">
              <a:ln w="0"/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kvir za tekst 30">
            <a:extLst>
              <a:ext uri="{FF2B5EF4-FFF2-40B4-BE49-F238E27FC236}">
                <a16:creationId xmlns:a16="http://schemas.microsoft.com/office/drawing/2014/main" id="{6B0379D9-97EB-609D-6751-5F899C0BACED}"/>
              </a:ext>
            </a:extLst>
          </p:cNvPr>
          <p:cNvSpPr txBox="1"/>
          <p:nvPr/>
        </p:nvSpPr>
        <p:spPr>
          <a:xfrm>
            <a:off x="7005167" y="6254446"/>
            <a:ext cx="97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sr-Cyrl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век</a:t>
            </a:r>
            <a:endParaRPr lang="sr-Latn-RS" dirty="0">
              <a:ln w="0"/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kvir za tekst 31">
            <a:extLst>
              <a:ext uri="{FF2B5EF4-FFF2-40B4-BE49-F238E27FC236}">
                <a16:creationId xmlns:a16="http://schemas.microsoft.com/office/drawing/2014/main" id="{74B58D97-1619-D1CD-7FB5-208901DB93E5}"/>
              </a:ext>
            </a:extLst>
          </p:cNvPr>
          <p:cNvSpPr txBox="1"/>
          <p:nvPr/>
        </p:nvSpPr>
        <p:spPr>
          <a:xfrm>
            <a:off x="11005545" y="6254446"/>
            <a:ext cx="97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sr-Cyrl-RS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век</a:t>
            </a:r>
            <a:endParaRPr lang="sr-Latn-RS" dirty="0">
              <a:ln w="0"/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9D0B625-0C03-930A-A07F-4DF56F1F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286" y="370573"/>
            <a:ext cx="4753535" cy="167249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sr-Latn-RS" sz="54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r>
              <a:rPr lang="sr-Cyrl-RS" sz="54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век</a:t>
            </a:r>
            <a:endParaRPr lang="sr-Latn-RS" sz="54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4438E7B-8F7D-6AB2-CDD4-85BF4BBA9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r="29028" b="-3"/>
          <a:stretch>
            <a:fillRect/>
          </a:stretch>
        </p:blipFill>
        <p:spPr>
          <a:xfrm>
            <a:off x="-4642" y="10"/>
            <a:ext cx="3050701" cy="3389233"/>
          </a:xfrm>
          <a:prstGeom prst="rect">
            <a:avLst/>
          </a:prstGeom>
          <a:ln w="1270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3606B0D-0B1D-072E-E4DA-3F6BCF3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27" b="-1"/>
          <a:stretch>
            <a:fillRect/>
          </a:stretch>
        </p:blipFill>
        <p:spPr>
          <a:xfrm>
            <a:off x="3153650" y="10"/>
            <a:ext cx="3035506" cy="3389233"/>
          </a:xfrm>
          <a:prstGeom prst="rect">
            <a:avLst/>
          </a:prstGeom>
          <a:ln w="1270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A79E5C1-2D47-E273-6CFB-13D84E6DC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3446" b="-2"/>
          <a:stretch>
            <a:fillRect/>
          </a:stretch>
        </p:blipFill>
        <p:spPr>
          <a:xfrm>
            <a:off x="-2" y="3508513"/>
            <a:ext cx="6189158" cy="3349476"/>
          </a:xfrm>
          <a:prstGeom prst="rect">
            <a:avLst/>
          </a:prstGeom>
          <a:ln w="1270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B742ABEB-C1C6-29F0-4A61-B5EFCDC77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890" y="2413645"/>
            <a:ext cx="5386326" cy="3694734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2005/2006.</a:t>
            </a:r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школске године на манифестацији Дани дечијег стваралаштва </a:t>
            </a: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премијерно</a:t>
            </a:r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изводи </a:t>
            </a: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химна вртића „Пчелица“</a:t>
            </a:r>
          </a:p>
          <a:p>
            <a:pPr algn="just">
              <a:lnSpc>
                <a:spcPct val="150000"/>
              </a:lnSpc>
            </a:pP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2010/2011.</a:t>
            </a:r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школске године </a:t>
            </a: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установа добија награду „др Ђорђе </a:t>
            </a:r>
            <a:r>
              <a:rPr lang="sr-Cyrl-RS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Натошевић</a:t>
            </a: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 свеукупан квалитет у раду</a:t>
            </a:r>
          </a:p>
          <a:p>
            <a:pPr algn="just">
              <a:lnSpc>
                <a:spcPct val="150000"/>
              </a:lnSpc>
            </a:pPr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Наредне школске године обележено је </a:t>
            </a: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 година постојања забавишта у Апатину</a:t>
            </a:r>
            <a:endParaRPr lang="sr-Latn-RS" sz="2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kvir za tekst 9">
            <a:extLst>
              <a:ext uri="{FF2B5EF4-FFF2-40B4-BE49-F238E27FC236}">
                <a16:creationId xmlns:a16="http://schemas.microsoft.com/office/drawing/2014/main" id="{3DE355CC-821E-7E2C-FAC7-C2776EE33140}"/>
              </a:ext>
            </a:extLst>
          </p:cNvPr>
          <p:cNvSpPr txBox="1"/>
          <p:nvPr/>
        </p:nvSpPr>
        <p:spPr>
          <a:xfrm>
            <a:off x="4142915" y="6363637"/>
            <a:ext cx="195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2005/2006. година</a:t>
            </a:r>
          </a:p>
        </p:txBody>
      </p:sp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BCB975EA-28FA-A401-1A46-EA35C29F5DE1}"/>
              </a:ext>
            </a:extLst>
          </p:cNvPr>
          <p:cNvSpPr txBox="1"/>
          <p:nvPr/>
        </p:nvSpPr>
        <p:spPr>
          <a:xfrm>
            <a:off x="4151507" y="2894880"/>
            <a:ext cx="194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2010/2011. година</a:t>
            </a:r>
          </a:p>
        </p:txBody>
      </p:sp>
      <p:cxnSp>
        <p:nvCxnSpPr>
          <p:cNvPr id="12" name="Prava linija spajanja 11">
            <a:extLst>
              <a:ext uri="{FF2B5EF4-FFF2-40B4-BE49-F238E27FC236}">
                <a16:creationId xmlns:a16="http://schemas.microsoft.com/office/drawing/2014/main" id="{A16B2058-BE5E-A924-E7E9-9E136279E0DF}"/>
              </a:ext>
            </a:extLst>
          </p:cNvPr>
          <p:cNvCxnSpPr>
            <a:cxnSpLocks/>
          </p:cNvCxnSpPr>
          <p:nvPr/>
        </p:nvCxnSpPr>
        <p:spPr>
          <a:xfrm>
            <a:off x="7066722" y="2089415"/>
            <a:ext cx="4393095" cy="0"/>
          </a:xfrm>
          <a:prstGeom prst="line">
            <a:avLst/>
          </a:prstGeom>
          <a:ln w="3810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84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D3E270-5F77-40E7-9B5B-C29BCDEE8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08" y="1164542"/>
            <a:ext cx="4084981" cy="1520687"/>
          </a:xfrm>
        </p:spPr>
        <p:txBody>
          <a:bodyPr>
            <a:prstTxWarp prst="textButton">
              <a:avLst/>
            </a:prstTxWarp>
            <a:normAutofit/>
          </a:bodyPr>
          <a:lstStyle/>
          <a:p>
            <a:pPr algn="ctr"/>
            <a:r>
              <a:rPr lang="sr-Cyrl-R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 данас</a:t>
            </a:r>
            <a:endParaRPr lang="sr-Latn-R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Čuvar mesta za sadržaj 3" descr="Slika na kojoj se nalazi crtež, clipart, osmeh, smeško&#10;&#10;Sadržaj generisan AI-jem može biti netačan.">
            <a:extLst>
              <a:ext uri="{FF2B5EF4-FFF2-40B4-BE49-F238E27FC236}">
                <a16:creationId xmlns:a16="http://schemas.microsoft.com/office/drawing/2014/main" id="{00B1B109-E5B8-7DD9-C55C-762FC9349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60" y="1715393"/>
            <a:ext cx="3457276" cy="3427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kvir za tekst 4">
            <a:extLst>
              <a:ext uri="{FF2B5EF4-FFF2-40B4-BE49-F238E27FC236}">
                <a16:creationId xmlns:a16="http://schemas.microsoft.com/office/drawing/2014/main" id="{16455393-2C83-4C71-D2F2-1127860963C9}"/>
              </a:ext>
            </a:extLst>
          </p:cNvPr>
          <p:cNvSpPr txBox="1"/>
          <p:nvPr/>
        </p:nvSpPr>
        <p:spPr>
          <a:xfrm>
            <a:off x="3450018" y="4924017"/>
            <a:ext cx="5291962" cy="769441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sr-Cyrl-RS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Април, 2026. година</a:t>
            </a:r>
            <a:endParaRPr lang="sr-Latn-RS" sz="44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kvir za tekst 5">
            <a:extLst>
              <a:ext uri="{FF2B5EF4-FFF2-40B4-BE49-F238E27FC236}">
                <a16:creationId xmlns:a16="http://schemas.microsoft.com/office/drawing/2014/main" id="{D661133D-EF99-A507-647B-93A314FBBF99}"/>
              </a:ext>
            </a:extLst>
          </p:cNvPr>
          <p:cNvSpPr txBox="1"/>
          <p:nvPr/>
        </p:nvSpPr>
        <p:spPr>
          <a:xfrm>
            <a:off x="152836" y="469538"/>
            <a:ext cx="3949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 „Бубамара“</a:t>
            </a:r>
          </a:p>
          <a:p>
            <a:pPr algn="ctr"/>
            <a:r>
              <a:rPr lang="sr-Cyrl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112, Апатин</a:t>
            </a:r>
            <a:endParaRPr lang="sr-Latn-R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kvir za tekst 6">
            <a:extLst>
              <a:ext uri="{FF2B5EF4-FFF2-40B4-BE49-F238E27FC236}">
                <a16:creationId xmlns:a16="http://schemas.microsoft.com/office/drawing/2014/main" id="{C656D80A-38A8-62AF-B984-421F3028BF3E}"/>
              </a:ext>
            </a:extLst>
          </p:cNvPr>
          <p:cNvSpPr txBox="1"/>
          <p:nvPr/>
        </p:nvSpPr>
        <p:spPr>
          <a:xfrm>
            <a:off x="389882" y="3219722"/>
            <a:ext cx="3475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 „Звончићи“</a:t>
            </a:r>
          </a:p>
          <a:p>
            <a:pPr algn="ctr"/>
            <a:r>
              <a:rPr lang="sr-Cyrl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Трг Ослобођења, Апатин</a:t>
            </a:r>
            <a:endParaRPr lang="sr-Latn-R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kvir za tekst 7">
            <a:extLst>
              <a:ext uri="{FF2B5EF4-FFF2-40B4-BE49-F238E27FC236}">
                <a16:creationId xmlns:a16="http://schemas.microsoft.com/office/drawing/2014/main" id="{DC2843DE-497F-0DC0-BC74-DD6DD9F487DF}"/>
              </a:ext>
            </a:extLst>
          </p:cNvPr>
          <p:cNvSpPr txBox="1"/>
          <p:nvPr/>
        </p:nvSpPr>
        <p:spPr>
          <a:xfrm>
            <a:off x="128871" y="4513898"/>
            <a:ext cx="3549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 „Чаробњаци“</a:t>
            </a:r>
          </a:p>
          <a:p>
            <a:pPr algn="ctr"/>
            <a:r>
              <a:rPr lang="sr-Cyrl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Петра Драпшина, Апатин</a:t>
            </a:r>
            <a:endParaRPr lang="sr-Latn-R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kvir za tekst 8">
            <a:extLst>
              <a:ext uri="{FF2B5EF4-FFF2-40B4-BE49-F238E27FC236}">
                <a16:creationId xmlns:a16="http://schemas.microsoft.com/office/drawing/2014/main" id="{35ED1C0B-CF0C-708F-BBD6-77D8FB1FEA20}"/>
              </a:ext>
            </a:extLst>
          </p:cNvPr>
          <p:cNvSpPr txBox="1"/>
          <p:nvPr/>
        </p:nvSpPr>
        <p:spPr>
          <a:xfrm>
            <a:off x="444208" y="5711673"/>
            <a:ext cx="3113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 „Звездице“</a:t>
            </a:r>
          </a:p>
          <a:p>
            <a:pPr algn="ctr"/>
            <a:r>
              <a:rPr lang="sr-Cyrl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Огњен Прице, Апатин</a:t>
            </a:r>
            <a:endParaRPr lang="sr-Latn-R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kvir za tekst 9">
            <a:extLst>
              <a:ext uri="{FF2B5EF4-FFF2-40B4-BE49-F238E27FC236}">
                <a16:creationId xmlns:a16="http://schemas.microsoft.com/office/drawing/2014/main" id="{1DF8A8E2-3A14-4B26-9DDF-2B0FBBF6FF4C}"/>
              </a:ext>
            </a:extLst>
          </p:cNvPr>
          <p:cNvSpPr txBox="1"/>
          <p:nvPr/>
        </p:nvSpPr>
        <p:spPr>
          <a:xfrm>
            <a:off x="8412574" y="469538"/>
            <a:ext cx="3034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 „</a:t>
            </a:r>
            <a:r>
              <a:rPr lang="sr-Cyrl-R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Весељко</a:t>
            </a:r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algn="ctr"/>
            <a:r>
              <a:rPr lang="sr-Cyrl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Насеље Рома, Апатин</a:t>
            </a:r>
            <a:endParaRPr lang="sr-Latn-R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54363A31-A154-AF14-5850-B86A00AA87D4}"/>
              </a:ext>
            </a:extLst>
          </p:cNvPr>
          <p:cNvSpPr txBox="1"/>
          <p:nvPr/>
        </p:nvSpPr>
        <p:spPr>
          <a:xfrm>
            <a:off x="232244" y="1849785"/>
            <a:ext cx="3790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r-Cyrl-R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бјекат</a:t>
            </a:r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„Пужићи“</a:t>
            </a:r>
            <a:r>
              <a:rPr lang="sr-Latn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јаслице - </a:t>
            </a:r>
            <a:r>
              <a:rPr lang="sr-Cyrl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112, Апатин</a:t>
            </a:r>
            <a:endParaRPr lang="sr-Latn-R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kvir za tekst 11">
            <a:extLst>
              <a:ext uri="{FF2B5EF4-FFF2-40B4-BE49-F238E27FC236}">
                <a16:creationId xmlns:a16="http://schemas.microsoft.com/office/drawing/2014/main" id="{3780C422-9BDC-797D-A0DD-17CB415B6C0B}"/>
              </a:ext>
            </a:extLst>
          </p:cNvPr>
          <p:cNvSpPr txBox="1"/>
          <p:nvPr/>
        </p:nvSpPr>
        <p:spPr>
          <a:xfrm>
            <a:off x="8634377" y="1856418"/>
            <a:ext cx="3144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 „Љубичица“</a:t>
            </a:r>
          </a:p>
          <a:p>
            <a:pPr algn="ctr"/>
            <a:r>
              <a:rPr lang="sr-Cyrl-R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Сонта</a:t>
            </a:r>
            <a:endParaRPr lang="sr-Latn-R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kvir za tekst 12">
            <a:extLst>
              <a:ext uri="{FF2B5EF4-FFF2-40B4-BE49-F238E27FC236}">
                <a16:creationId xmlns:a16="http://schemas.microsoft.com/office/drawing/2014/main" id="{070FA84C-35F8-39B8-B15B-4DCA1E7F5D4F}"/>
              </a:ext>
            </a:extLst>
          </p:cNvPr>
          <p:cNvSpPr txBox="1"/>
          <p:nvPr/>
        </p:nvSpPr>
        <p:spPr>
          <a:xfrm>
            <a:off x="9089372" y="3185158"/>
            <a:ext cx="2329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 „Дуга“</a:t>
            </a:r>
          </a:p>
          <a:p>
            <a:pPr algn="ctr"/>
            <a:r>
              <a:rPr lang="sr-Cyrl-R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Свилојево</a:t>
            </a:r>
            <a:endParaRPr lang="sr-Latn-R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kvir za tekst 13">
            <a:extLst>
              <a:ext uri="{FF2B5EF4-FFF2-40B4-BE49-F238E27FC236}">
                <a16:creationId xmlns:a16="http://schemas.microsoft.com/office/drawing/2014/main" id="{6C44E199-633C-8DD7-996A-2EF6B2E4788C}"/>
              </a:ext>
            </a:extLst>
          </p:cNvPr>
          <p:cNvSpPr txBox="1"/>
          <p:nvPr/>
        </p:nvSpPr>
        <p:spPr>
          <a:xfrm>
            <a:off x="8634377" y="4513898"/>
            <a:ext cx="3239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 „Лептирићи“</a:t>
            </a:r>
          </a:p>
          <a:p>
            <a:pPr algn="ctr"/>
            <a:r>
              <a:rPr lang="sr-Cyrl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Пригревица</a:t>
            </a:r>
            <a:endParaRPr lang="sr-Latn-R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kvir za tekst 14">
            <a:extLst>
              <a:ext uri="{FF2B5EF4-FFF2-40B4-BE49-F238E27FC236}">
                <a16:creationId xmlns:a16="http://schemas.microsoft.com/office/drawing/2014/main" id="{57BB7662-EE3E-C5FB-D116-175B50567352}"/>
              </a:ext>
            </a:extLst>
          </p:cNvPr>
          <p:cNvSpPr txBox="1"/>
          <p:nvPr/>
        </p:nvSpPr>
        <p:spPr>
          <a:xfrm>
            <a:off x="8738123" y="5711673"/>
            <a:ext cx="3135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 „Медењаци“</a:t>
            </a:r>
          </a:p>
          <a:p>
            <a:pPr algn="ctr"/>
            <a:r>
              <a:rPr lang="sr-Cyrl-R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Купусина</a:t>
            </a:r>
            <a:endParaRPr lang="sr-Latn-R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7EEE19B-0544-90E3-8D62-CE1AF084F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372" y="146971"/>
            <a:ext cx="7718141" cy="16578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Буба</a:t>
            </a:r>
            <a:r>
              <a:rPr lang="sr-Cyrl-RS" sz="5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ара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112,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Апатин</a:t>
            </a:r>
            <a:r>
              <a:rPr lang="sr-Cyrl-R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3200" kern="12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CC3924F4-9DDF-D92C-DA4B-294AD74E8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" r="2" b="21782"/>
          <a:stretch>
            <a:fillRect/>
          </a:stretch>
        </p:blipFill>
        <p:spPr>
          <a:xfrm>
            <a:off x="96723" y="2015109"/>
            <a:ext cx="3976971" cy="2137321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72C26B45-B5BF-BF29-7A1C-758C65CA5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0" r="2" b="17564"/>
          <a:stretch>
            <a:fillRect/>
          </a:stretch>
        </p:blipFill>
        <p:spPr>
          <a:xfrm>
            <a:off x="4135983" y="2028573"/>
            <a:ext cx="3951918" cy="2123857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BD76F7B-2077-1CE4-571C-57A103290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r="2" b="17505"/>
          <a:stretch>
            <a:fillRect/>
          </a:stretch>
        </p:blipFill>
        <p:spPr>
          <a:xfrm>
            <a:off x="4126227" y="4438042"/>
            <a:ext cx="3971430" cy="2134343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Čuvar mesta za sadržaj 12">
            <a:extLst>
              <a:ext uri="{FF2B5EF4-FFF2-40B4-BE49-F238E27FC236}">
                <a16:creationId xmlns:a16="http://schemas.microsoft.com/office/drawing/2014/main" id="{1DD519FD-2372-EDCE-1889-8BE36BAF8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8" r="2" b="15236"/>
          <a:stretch>
            <a:fillRect/>
          </a:stretch>
        </p:blipFill>
        <p:spPr>
          <a:xfrm>
            <a:off x="102264" y="4438042"/>
            <a:ext cx="3971430" cy="2134343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35AB3256-C0AC-B3AC-F6E6-FB5FB23DA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7" r="2" b="20857"/>
          <a:stretch>
            <a:fillRect/>
          </a:stretch>
        </p:blipFill>
        <p:spPr>
          <a:xfrm>
            <a:off x="8150190" y="2028573"/>
            <a:ext cx="3945087" cy="2120186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BD3C9CA4-01A2-3696-A539-456897C81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8345"/>
          <a:stretch>
            <a:fillRect/>
          </a:stretch>
        </p:blipFill>
        <p:spPr>
          <a:xfrm>
            <a:off x="8150191" y="4445120"/>
            <a:ext cx="3945086" cy="2120186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D6C1035B-81CE-B751-59CF-2FFF8CA2DB5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159" y="173123"/>
            <a:ext cx="1518726" cy="1518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9" name="Prava linija spajanja 38">
            <a:extLst>
              <a:ext uri="{FF2B5EF4-FFF2-40B4-BE49-F238E27FC236}">
                <a16:creationId xmlns:a16="http://schemas.microsoft.com/office/drawing/2014/main" id="{E92CEA73-B4F7-4EE2-305A-3E8BCA65C409}"/>
              </a:ext>
            </a:extLst>
          </p:cNvPr>
          <p:cNvCxnSpPr>
            <a:cxnSpLocks/>
          </p:cNvCxnSpPr>
          <p:nvPr/>
        </p:nvCxnSpPr>
        <p:spPr>
          <a:xfrm>
            <a:off x="0" y="1691849"/>
            <a:ext cx="9899374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Prava linija spajanja 44">
            <a:extLst>
              <a:ext uri="{FF2B5EF4-FFF2-40B4-BE49-F238E27FC236}">
                <a16:creationId xmlns:a16="http://schemas.microsoft.com/office/drawing/2014/main" id="{BEB05CEB-25B2-4B81-B2DC-720D6CCDBA81}"/>
              </a:ext>
            </a:extLst>
          </p:cNvPr>
          <p:cNvCxnSpPr>
            <a:cxnSpLocks/>
          </p:cNvCxnSpPr>
          <p:nvPr/>
        </p:nvCxnSpPr>
        <p:spPr>
          <a:xfrm>
            <a:off x="2355574" y="146971"/>
            <a:ext cx="9836426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4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Čuvar mesta za sadržaj 5">
            <a:extLst>
              <a:ext uri="{FF2B5EF4-FFF2-40B4-BE49-F238E27FC236}">
                <a16:creationId xmlns:a16="http://schemas.microsoft.com/office/drawing/2014/main" id="{9C8287B0-4504-B8C6-4063-26990E0E5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0" b="61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10D0B628-2416-6141-1118-9841EC820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Бубамара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“,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васпитачи</a:t>
            </a:r>
            <a:endParaRPr lang="en-US" sz="36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>
            <a:extLst>
              <a:ext uri="{FF2B5EF4-FFF2-40B4-BE49-F238E27FC236}">
                <a16:creationId xmlns:a16="http://schemas.microsoft.com/office/drawing/2014/main" id="{E37E2359-9678-CEE3-CFC3-4638D6E54F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11" y="5241983"/>
            <a:ext cx="851758" cy="851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2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F8AF0A0B-5003-FF4E-E37D-D09DC6D2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Буба</a:t>
            </a:r>
            <a:r>
              <a:rPr lang="sr-Cyrl-RS" sz="5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ара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112,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Апатин</a:t>
            </a:r>
            <a:r>
              <a:rPr lang="sr-Cyrl-R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3200" kern="12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Prava linija spajanja 4">
            <a:extLst>
              <a:ext uri="{FF2B5EF4-FFF2-40B4-BE49-F238E27FC236}">
                <a16:creationId xmlns:a16="http://schemas.microsoft.com/office/drawing/2014/main" id="{9F5BF779-0DC8-0F23-DFD1-56F9DE176A63}"/>
              </a:ext>
            </a:extLst>
          </p:cNvPr>
          <p:cNvCxnSpPr>
            <a:cxnSpLocks/>
          </p:cNvCxnSpPr>
          <p:nvPr/>
        </p:nvCxnSpPr>
        <p:spPr>
          <a:xfrm>
            <a:off x="0" y="1755422"/>
            <a:ext cx="1015779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Prava linija spajanja 5">
            <a:extLst>
              <a:ext uri="{FF2B5EF4-FFF2-40B4-BE49-F238E27FC236}">
                <a16:creationId xmlns:a16="http://schemas.microsoft.com/office/drawing/2014/main" id="{D711898D-9FF5-9427-07AD-F233F5DBF4C3}"/>
              </a:ext>
            </a:extLst>
          </p:cNvPr>
          <p:cNvCxnSpPr>
            <a:cxnSpLocks/>
          </p:cNvCxnSpPr>
          <p:nvPr/>
        </p:nvCxnSpPr>
        <p:spPr>
          <a:xfrm>
            <a:off x="3220278" y="324314"/>
            <a:ext cx="8971722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Slika 6">
            <a:extLst>
              <a:ext uri="{FF2B5EF4-FFF2-40B4-BE49-F238E27FC236}">
                <a16:creationId xmlns:a16="http://schemas.microsoft.com/office/drawing/2014/main" id="{99D1EBA5-A80F-835D-108A-F9848B1BBA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03" y="268543"/>
            <a:ext cx="1518726" cy="1518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2ADD302-3FB4-E329-0E8B-AFB2BE2E1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6" t="13647" r="1572" b="218"/>
          <a:stretch>
            <a:fillRect/>
          </a:stretch>
        </p:blipFill>
        <p:spPr>
          <a:xfrm>
            <a:off x="6211458" y="2214238"/>
            <a:ext cx="2872842" cy="4107520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D16F8732-6A49-5809-C00C-194037ABE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20548"/>
          <a:stretch>
            <a:fillRect/>
          </a:stretch>
        </p:blipFill>
        <p:spPr>
          <a:xfrm>
            <a:off x="3133085" y="2214238"/>
            <a:ext cx="2872842" cy="4107525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DB4E7DB5-857F-2133-C907-9C921F7BC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31" y="2214236"/>
            <a:ext cx="2737493" cy="4107522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AC30C8F4-231F-DAD3-3E27-683CA6FDF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6" y="2214238"/>
            <a:ext cx="2739210" cy="4107531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Okvir za tekst 19">
            <a:extLst>
              <a:ext uri="{FF2B5EF4-FFF2-40B4-BE49-F238E27FC236}">
                <a16:creationId xmlns:a16="http://schemas.microsoft.com/office/drawing/2014/main" id="{2A164C87-C5CB-2914-3D1D-128722335FF0}"/>
              </a:ext>
            </a:extLst>
          </p:cNvPr>
          <p:cNvSpPr txBox="1"/>
          <p:nvPr/>
        </p:nvSpPr>
        <p:spPr>
          <a:xfrm>
            <a:off x="460910" y="5684253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Драгана </a:t>
            </a:r>
            <a:r>
              <a:rPr lang="sr-Cyrl-RS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Веин</a:t>
            </a:r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 </a:t>
            </a:r>
          </a:p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директор установе</a:t>
            </a:r>
            <a:endParaRPr lang="sr-Latn-RS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Okvir za tekst 20">
            <a:extLst>
              <a:ext uri="{FF2B5EF4-FFF2-40B4-BE49-F238E27FC236}">
                <a16:creationId xmlns:a16="http://schemas.microsoft.com/office/drawing/2014/main" id="{368068FF-855D-B12D-29D8-C0A99058BCB1}"/>
              </a:ext>
            </a:extLst>
          </p:cNvPr>
          <p:cNvSpPr txBox="1"/>
          <p:nvPr/>
        </p:nvSpPr>
        <p:spPr>
          <a:xfrm>
            <a:off x="3484489" y="5684253"/>
            <a:ext cx="212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Маријана </a:t>
            </a:r>
            <a:r>
              <a:rPr lang="sr-Cyrl-RS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Берар</a:t>
            </a:r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 </a:t>
            </a:r>
          </a:p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секретар установе</a:t>
            </a:r>
            <a:endParaRPr lang="sr-Latn-RS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Okvir za tekst 21">
            <a:extLst>
              <a:ext uri="{FF2B5EF4-FFF2-40B4-BE49-F238E27FC236}">
                <a16:creationId xmlns:a16="http://schemas.microsoft.com/office/drawing/2014/main" id="{AD97BE18-17F8-C33A-910B-75D1C48FDA92}"/>
              </a:ext>
            </a:extLst>
          </p:cNvPr>
          <p:cNvSpPr txBox="1"/>
          <p:nvPr/>
        </p:nvSpPr>
        <p:spPr>
          <a:xfrm>
            <a:off x="6570251" y="5684252"/>
            <a:ext cx="2271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Нада Богдановић, </a:t>
            </a:r>
          </a:p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шеф рачуноводства</a:t>
            </a:r>
            <a:endParaRPr lang="sr-Latn-RS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Okvir za tekst 22">
            <a:extLst>
              <a:ext uri="{FF2B5EF4-FFF2-40B4-BE49-F238E27FC236}">
                <a16:creationId xmlns:a16="http://schemas.microsoft.com/office/drawing/2014/main" id="{95C56511-BF02-4938-B225-0F3A392C494A}"/>
              </a:ext>
            </a:extLst>
          </p:cNvPr>
          <p:cNvSpPr txBox="1"/>
          <p:nvPr/>
        </p:nvSpPr>
        <p:spPr>
          <a:xfrm>
            <a:off x="9234148" y="5591919"/>
            <a:ext cx="28488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14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Марина </a:t>
            </a:r>
            <a:r>
              <a:rPr lang="sr-Cyrl-RS" sz="1400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Радованац</a:t>
            </a:r>
            <a:r>
              <a:rPr lang="sr-Cyrl-RS" sz="14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 самостални </a:t>
            </a:r>
          </a:p>
          <a:p>
            <a:pPr algn="ctr"/>
            <a:r>
              <a:rPr lang="sr-Cyrl-RS" sz="14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финансијско – рачуноводствени </a:t>
            </a:r>
          </a:p>
          <a:p>
            <a:pPr algn="ctr"/>
            <a:r>
              <a:rPr lang="sr-Cyrl-RS" sz="14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сарадник</a:t>
            </a:r>
            <a:endParaRPr lang="sr-Latn-RS" sz="1400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5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0ECE6CC-A9F7-6CF8-20BA-9BA36CAB6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4956"/>
            <a:ext cx="10515600" cy="977209"/>
          </a:xfrm>
        </p:spPr>
        <p:txBody>
          <a:bodyPr/>
          <a:lstStyle/>
          <a:p>
            <a:pPr marL="0" indent="0" algn="ctr">
              <a:buNone/>
            </a:pPr>
            <a:r>
              <a:rPr lang="sr-Cyrl-R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Стручна служба – педагог, психолог и стручни сарадник – педагог за физичко васпитање.</a:t>
            </a:r>
            <a:endParaRPr lang="sr-Latn-R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DE04B973-7678-4A40-6F06-7A4230F1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Буба</a:t>
            </a:r>
            <a:r>
              <a:rPr lang="sr-Cyrl-RS" sz="5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ара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112,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Апатин</a:t>
            </a:r>
            <a:r>
              <a:rPr lang="sr-Cyrl-R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3200" kern="12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9490A4E-3D88-8FA0-DE4E-DD5020CA90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03" y="268543"/>
            <a:ext cx="1518726" cy="1518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Prava linija spajanja 5">
            <a:extLst>
              <a:ext uri="{FF2B5EF4-FFF2-40B4-BE49-F238E27FC236}">
                <a16:creationId xmlns:a16="http://schemas.microsoft.com/office/drawing/2014/main" id="{EB3C605B-DC8F-7251-3A00-21A047EAB531}"/>
              </a:ext>
            </a:extLst>
          </p:cNvPr>
          <p:cNvCxnSpPr>
            <a:cxnSpLocks/>
          </p:cNvCxnSpPr>
          <p:nvPr/>
        </p:nvCxnSpPr>
        <p:spPr>
          <a:xfrm>
            <a:off x="3220278" y="324314"/>
            <a:ext cx="8971722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Prava linija spajanja 6">
            <a:extLst>
              <a:ext uri="{FF2B5EF4-FFF2-40B4-BE49-F238E27FC236}">
                <a16:creationId xmlns:a16="http://schemas.microsoft.com/office/drawing/2014/main" id="{91E8D78D-8458-634B-01B3-CE7BC46F6D09}"/>
              </a:ext>
            </a:extLst>
          </p:cNvPr>
          <p:cNvCxnSpPr>
            <a:cxnSpLocks/>
          </p:cNvCxnSpPr>
          <p:nvPr/>
        </p:nvCxnSpPr>
        <p:spPr>
          <a:xfrm>
            <a:off x="0" y="1755422"/>
            <a:ext cx="1015779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Slika 8">
            <a:extLst>
              <a:ext uri="{FF2B5EF4-FFF2-40B4-BE49-F238E27FC236}">
                <a16:creationId xmlns:a16="http://schemas.microsoft.com/office/drawing/2014/main" id="{7A2C3116-5047-605D-211F-4F03ACC2F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13" y="2963611"/>
            <a:ext cx="2137725" cy="3524714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8AA5805-9CBF-C8BB-F392-7F5F866F3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7" r="6131"/>
          <a:stretch>
            <a:fillRect/>
          </a:stretch>
        </p:blipFill>
        <p:spPr>
          <a:xfrm rot="16200000">
            <a:off x="4214010" y="3387940"/>
            <a:ext cx="3529263" cy="2594621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kvir za tekst 9">
            <a:extLst>
              <a:ext uri="{FF2B5EF4-FFF2-40B4-BE49-F238E27FC236}">
                <a16:creationId xmlns:a16="http://schemas.microsoft.com/office/drawing/2014/main" id="{7E66F3C3-A6BF-71A7-A964-976DA9C571A6}"/>
              </a:ext>
            </a:extLst>
          </p:cNvPr>
          <p:cNvSpPr txBox="1"/>
          <p:nvPr/>
        </p:nvSpPr>
        <p:spPr>
          <a:xfrm>
            <a:off x="1496936" y="5841994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Биљана Мандић, </a:t>
            </a:r>
          </a:p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endParaRPr lang="sr-Latn-RS" dirty="0"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612262AE-873A-A14E-4A2E-64A93DC62FBB}"/>
              </a:ext>
            </a:extLst>
          </p:cNvPr>
          <p:cNvSpPr txBox="1"/>
          <p:nvPr/>
        </p:nvSpPr>
        <p:spPr>
          <a:xfrm>
            <a:off x="5196087" y="5841993"/>
            <a:ext cx="156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Сања Бурсаћ, </a:t>
            </a:r>
          </a:p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</a:t>
            </a:r>
            <a:endParaRPr lang="sr-Latn-RS" dirty="0"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2571D042-8A5E-5B37-D3A6-4D5F82176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272" y="2912165"/>
            <a:ext cx="2526587" cy="3529264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Okvir za tekst 12">
            <a:extLst>
              <a:ext uri="{FF2B5EF4-FFF2-40B4-BE49-F238E27FC236}">
                <a16:creationId xmlns:a16="http://schemas.microsoft.com/office/drawing/2014/main" id="{1537A706-3958-7909-41C1-9EF5A14A0903}"/>
              </a:ext>
            </a:extLst>
          </p:cNvPr>
          <p:cNvSpPr txBox="1"/>
          <p:nvPr/>
        </p:nvSpPr>
        <p:spPr>
          <a:xfrm>
            <a:off x="8600323" y="5518099"/>
            <a:ext cx="2094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Дејан Смиљанић, </a:t>
            </a:r>
          </a:p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за </a:t>
            </a:r>
          </a:p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физичко васпитање</a:t>
            </a:r>
            <a:endParaRPr lang="sr-Latn-RS" dirty="0"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9020AEBC-0358-8C65-E5AE-67A1831EB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374" y="3474116"/>
            <a:ext cx="4105192" cy="3078894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802C982-732D-9EF3-59FE-6A1942378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4" y="3505977"/>
            <a:ext cx="1731001" cy="3073919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E4BE40B-480C-EA3F-9F07-278A54D4B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28" y="3479091"/>
            <a:ext cx="2305439" cy="3073919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id="{2EC20696-A0EB-9FED-D1F7-17B95433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48" y="49898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Буба</a:t>
            </a:r>
            <a:r>
              <a:rPr lang="sr-Cyrl-RS" sz="5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ара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112,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Апатин</a:t>
            </a:r>
            <a:r>
              <a:rPr lang="sr-Cyrl-R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3200" kern="12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B12C5B13-E731-C174-F1A0-89C0C6DDF279}"/>
              </a:ext>
            </a:extLst>
          </p:cNvPr>
          <p:cNvSpPr txBox="1"/>
          <p:nvPr/>
        </p:nvSpPr>
        <p:spPr>
          <a:xfrm>
            <a:off x="653713" y="2032504"/>
            <a:ext cx="10884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r-Cyrl-R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Спремачице објеката „Бубамара“ и „Пужићи“, наш возач и мајстор, Јелисавета </a:t>
            </a:r>
            <a:r>
              <a:rPr lang="sr-Cyrl-R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Фабијанов</a:t>
            </a:r>
            <a:r>
              <a:rPr lang="sr-Cyrl-R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административни радник економ, као и особље кухиње.</a:t>
            </a:r>
            <a:endParaRPr lang="sr-Latn-R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Prava linija spajanja 11">
            <a:extLst>
              <a:ext uri="{FF2B5EF4-FFF2-40B4-BE49-F238E27FC236}">
                <a16:creationId xmlns:a16="http://schemas.microsoft.com/office/drawing/2014/main" id="{50BA57BD-6E57-E2AD-996A-AAE83CBC982F}"/>
              </a:ext>
            </a:extLst>
          </p:cNvPr>
          <p:cNvCxnSpPr>
            <a:cxnSpLocks/>
          </p:cNvCxnSpPr>
          <p:nvPr/>
        </p:nvCxnSpPr>
        <p:spPr>
          <a:xfrm>
            <a:off x="0" y="1873004"/>
            <a:ext cx="9721970" cy="34243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rava linija spajanja 12">
            <a:extLst>
              <a:ext uri="{FF2B5EF4-FFF2-40B4-BE49-F238E27FC236}">
                <a16:creationId xmlns:a16="http://schemas.microsoft.com/office/drawing/2014/main" id="{FA7A28F7-6CA8-077A-4E2A-DBC6A2A37C1D}"/>
              </a:ext>
            </a:extLst>
          </p:cNvPr>
          <p:cNvCxnSpPr>
            <a:cxnSpLocks/>
          </p:cNvCxnSpPr>
          <p:nvPr/>
        </p:nvCxnSpPr>
        <p:spPr>
          <a:xfrm>
            <a:off x="2674189" y="433773"/>
            <a:ext cx="951781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lika 1">
            <a:extLst>
              <a:ext uri="{FF2B5EF4-FFF2-40B4-BE49-F238E27FC236}">
                <a16:creationId xmlns:a16="http://schemas.microsoft.com/office/drawing/2014/main" id="{D78150AA-6F9D-DF7B-F1B3-5CFE48C836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25" y="402405"/>
            <a:ext cx="1518726" cy="1518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51895CC-F3C3-B302-0F70-951439BC5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118" y="3479091"/>
            <a:ext cx="2325603" cy="310080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0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702B805-D40A-13F2-0848-50EEBE14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57" y="171392"/>
            <a:ext cx="3444203" cy="20573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60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60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Пужићи</a:t>
            </a:r>
            <a:r>
              <a:rPr lang="en-US" sz="60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en-US" sz="60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Јаслице</a:t>
            </a:r>
            <a:r>
              <a:rPr lang="en-US" sz="36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Апатин</a:t>
            </a:r>
            <a:r>
              <a:rPr lang="en-US" sz="36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800" kern="12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D0083ED-A3C0-374A-748F-4589F28E4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8" r="-4" b="2780"/>
          <a:stretch>
            <a:fillRect/>
          </a:stretch>
        </p:blipFill>
        <p:spPr>
          <a:xfrm>
            <a:off x="4662597" y="-2"/>
            <a:ext cx="2376092" cy="222875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3CBDEFD0-C883-76D0-BA48-A25C4E66D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7" r="-4" b="3631"/>
          <a:stretch>
            <a:fillRect/>
          </a:stretch>
        </p:blipFill>
        <p:spPr>
          <a:xfrm>
            <a:off x="7233039" y="-2446"/>
            <a:ext cx="2376092" cy="222875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09B9FD2-B893-C990-131E-C66CCD079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r="8880" b="-3"/>
          <a:stretch>
            <a:fillRect/>
          </a:stretch>
        </p:blipFill>
        <p:spPr>
          <a:xfrm>
            <a:off x="9803480" y="-10223"/>
            <a:ext cx="2376092" cy="222875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A156ED41-0E56-0866-7932-A46AAEDD3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8" r="5" b="4245"/>
          <a:stretch>
            <a:fillRect/>
          </a:stretch>
        </p:blipFill>
        <p:spPr>
          <a:xfrm>
            <a:off x="4657342" y="2400151"/>
            <a:ext cx="3330225" cy="205736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309ED69C-4C86-13D1-AFDD-4A582149D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0597"/>
          <a:stretch>
            <a:fillRect/>
          </a:stretch>
        </p:blipFill>
        <p:spPr>
          <a:xfrm>
            <a:off x="4653627" y="4628909"/>
            <a:ext cx="3324552" cy="222909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CB59B58-58FC-5BF0-6B88-03EF55238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2" b="213"/>
          <a:stretch>
            <a:fillRect/>
          </a:stretch>
        </p:blipFill>
        <p:spPr>
          <a:xfrm>
            <a:off x="8183036" y="2400151"/>
            <a:ext cx="3996536" cy="445785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Okvir za tekst 22">
            <a:extLst>
              <a:ext uri="{FF2B5EF4-FFF2-40B4-BE49-F238E27FC236}">
                <a16:creationId xmlns:a16="http://schemas.microsoft.com/office/drawing/2014/main" id="{7A2E133B-0701-FD80-F81A-43B47887F5BC}"/>
              </a:ext>
            </a:extLst>
          </p:cNvPr>
          <p:cNvSpPr txBox="1"/>
          <p:nvPr/>
        </p:nvSpPr>
        <p:spPr>
          <a:xfrm>
            <a:off x="383516" y="4457519"/>
            <a:ext cx="3806687" cy="212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Изграђен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b="1" i="1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2018.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године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Налази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се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као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дограђен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у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дворишту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објекта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r-Cyrl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Бубамара</a:t>
            </a:r>
            <a:r>
              <a:rPr lang="sr-Cyrl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“,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у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Блоку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112</a:t>
            </a:r>
            <a:r>
              <a:rPr lang="sr-Cyrl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Тип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боравка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sr-Latn-RS" sz="1800" b="1" i="1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целодневни</a:t>
            </a:r>
            <a:r>
              <a:rPr lang="sr-Latn-RS" sz="1800" b="1" i="1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b="1" i="1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боравак</a:t>
            </a:r>
            <a:r>
              <a:rPr lang="sr-Cyrl-RS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Број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васпитних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група</a:t>
            </a:r>
            <a:r>
              <a:rPr lang="sr-Latn-R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5  </a:t>
            </a:r>
            <a:endParaRPr lang="sr-Latn-RS" sz="1800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Slika 38">
            <a:extLst>
              <a:ext uri="{FF2B5EF4-FFF2-40B4-BE49-F238E27FC236}">
                <a16:creationId xmlns:a16="http://schemas.microsoft.com/office/drawing/2014/main" id="{2951F97A-E5D4-7B09-0729-771F93FB7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03" y="2400152"/>
            <a:ext cx="2057220" cy="2057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Prava linija spajanja 3">
            <a:extLst>
              <a:ext uri="{FF2B5EF4-FFF2-40B4-BE49-F238E27FC236}">
                <a16:creationId xmlns:a16="http://schemas.microsoft.com/office/drawing/2014/main" id="{128DC02A-B9F4-8989-2DA7-920E67CD5DE7}"/>
              </a:ext>
            </a:extLst>
          </p:cNvPr>
          <p:cNvCxnSpPr>
            <a:cxnSpLocks/>
          </p:cNvCxnSpPr>
          <p:nvPr/>
        </p:nvCxnSpPr>
        <p:spPr>
          <a:xfrm>
            <a:off x="-1" y="2400151"/>
            <a:ext cx="3911872" cy="0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Prava linija spajanja 6">
            <a:extLst>
              <a:ext uri="{FF2B5EF4-FFF2-40B4-BE49-F238E27FC236}">
                <a16:creationId xmlns:a16="http://schemas.microsoft.com/office/drawing/2014/main" id="{01B2612A-6D64-A304-75EE-383D6F678FEE}"/>
              </a:ext>
            </a:extLst>
          </p:cNvPr>
          <p:cNvCxnSpPr>
            <a:cxnSpLocks/>
          </p:cNvCxnSpPr>
          <p:nvPr/>
        </p:nvCxnSpPr>
        <p:spPr>
          <a:xfrm>
            <a:off x="653143" y="4467595"/>
            <a:ext cx="4000484" cy="147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40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7B45FD-8918-F3D4-F9EF-D8AF4C4A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14" y="310696"/>
            <a:ext cx="11680371" cy="1325563"/>
          </a:xfrm>
        </p:spPr>
        <p:txBody>
          <a:bodyPr>
            <a:normAutofit/>
          </a:bodyPr>
          <a:lstStyle/>
          <a:p>
            <a:pPr algn="ctr"/>
            <a:r>
              <a:rPr lang="sr-Cyrl-RS" sz="4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Породице у Апатину - некад</a:t>
            </a:r>
            <a:endParaRPr lang="sr-Latn-RS" sz="40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Čuvar mesta za sadržaj 4" descr="Slika na kojoj se nalazi odeća, Ljudsko lice, osoba, Retro stil&#10;&#10;Sadržaj generisan AI-jem može biti netačan.">
            <a:extLst>
              <a:ext uri="{FF2B5EF4-FFF2-40B4-BE49-F238E27FC236}">
                <a16:creationId xmlns:a16="http://schemas.microsoft.com/office/drawing/2014/main" id="{83276BA2-1197-86CA-F273-AB5987843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74" y="2194433"/>
            <a:ext cx="3575395" cy="4234884"/>
          </a:xfrm>
          <a:prstGeom prst="rect">
            <a:avLst/>
          </a:prstGeom>
          <a:solidFill>
            <a:srgbClr val="7030A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Slika 6" descr="Slika na kojoj se nalazi odeća, Ljudsko lice, osoba, beba&#10;&#10;Sadržaj generisan AI-jem može biti netačan.">
            <a:extLst>
              <a:ext uri="{FF2B5EF4-FFF2-40B4-BE49-F238E27FC236}">
                <a16:creationId xmlns:a16="http://schemas.microsoft.com/office/drawing/2014/main" id="{787DEE22-2C62-69C9-8E06-2CA2D6B49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1" y="2194433"/>
            <a:ext cx="3311670" cy="4234884"/>
          </a:xfrm>
          <a:prstGeom prst="rect">
            <a:avLst/>
          </a:prstGeom>
          <a:solidFill>
            <a:srgbClr val="7030A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Slika 8" descr="Slika na kojoj se nalazi odeća, Ljudsko lice, osoba, Retro stil&#10;&#10;Sadržaj generisan AI-jem može biti netačan.">
            <a:extLst>
              <a:ext uri="{FF2B5EF4-FFF2-40B4-BE49-F238E27FC236}">
                <a16:creationId xmlns:a16="http://schemas.microsoft.com/office/drawing/2014/main" id="{AB369D8C-CC8D-1926-2A71-E4EF85D7C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90" y="2239847"/>
            <a:ext cx="4934695" cy="4144056"/>
          </a:xfrm>
          <a:prstGeom prst="rect">
            <a:avLst/>
          </a:prstGeom>
          <a:solidFill>
            <a:srgbClr val="7030A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Prava linija spajanja 10">
            <a:extLst>
              <a:ext uri="{FF2B5EF4-FFF2-40B4-BE49-F238E27FC236}">
                <a16:creationId xmlns:a16="http://schemas.microsoft.com/office/drawing/2014/main" id="{DB2FCB5E-C0B0-3D81-1FFD-9B4659F696DC}"/>
              </a:ext>
            </a:extLst>
          </p:cNvPr>
          <p:cNvCxnSpPr>
            <a:cxnSpLocks/>
          </p:cNvCxnSpPr>
          <p:nvPr/>
        </p:nvCxnSpPr>
        <p:spPr>
          <a:xfrm>
            <a:off x="0" y="1488775"/>
            <a:ext cx="9342783" cy="0"/>
          </a:xfrm>
          <a:prstGeom prst="line">
            <a:avLst/>
          </a:prstGeom>
          <a:ln w="47625" cap="rnd" cmpd="sng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rava linija spajanja 9">
            <a:extLst>
              <a:ext uri="{FF2B5EF4-FFF2-40B4-BE49-F238E27FC236}">
                <a16:creationId xmlns:a16="http://schemas.microsoft.com/office/drawing/2014/main" id="{8B1CE5DA-56D0-B8C3-DC4E-69BF0A6A2F92}"/>
              </a:ext>
            </a:extLst>
          </p:cNvPr>
          <p:cNvCxnSpPr>
            <a:cxnSpLocks/>
          </p:cNvCxnSpPr>
          <p:nvPr/>
        </p:nvCxnSpPr>
        <p:spPr>
          <a:xfrm>
            <a:off x="2908626" y="485458"/>
            <a:ext cx="9283374" cy="0"/>
          </a:xfrm>
          <a:prstGeom prst="line">
            <a:avLst/>
          </a:prstGeom>
          <a:ln w="47625" cap="rnd" cmpd="sng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3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Čuvar mesta za sadržaj 10">
            <a:extLst>
              <a:ext uri="{FF2B5EF4-FFF2-40B4-BE49-F238E27FC236}">
                <a16:creationId xmlns:a16="http://schemas.microsoft.com/office/drawing/2014/main" id="{C0FC9FDF-CF30-0887-B598-E460B8BA9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E7B392B-77AC-F361-21EE-744CC04AB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76" y="5292839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Пужићи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“,</a:t>
            </a:r>
            <a:r>
              <a:rPr lang="sr-Cyrl-RS" sz="3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васпитачи и медицинске-сестре васпитачи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>
            <a:extLst>
              <a:ext uri="{FF2B5EF4-FFF2-40B4-BE49-F238E27FC236}">
                <a16:creationId xmlns:a16="http://schemas.microsoft.com/office/drawing/2014/main" id="{C51B0805-7BD2-54B2-873E-1DDBABD7F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392" y="5213095"/>
            <a:ext cx="892546" cy="892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96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0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E411E1B-220C-CEEE-6A9C-C17E33434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1423" y="4431525"/>
            <a:ext cx="4571957" cy="1982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36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36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Звончићи</a:t>
            </a:r>
            <a:r>
              <a:rPr lang="en-US" sz="36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en-US" sz="36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Трг</a:t>
            </a:r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Ослобођења</a:t>
            </a:r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Апатин</a:t>
            </a:r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A1001492-AC3E-9CAF-6720-3734AF8DB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6" r="9090" b="-2"/>
          <a:stretch>
            <a:fillRect/>
          </a:stretch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ln w="1905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9FB5CCE-3EED-4BC9-F08A-F655364E8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97"/>
          <a:stretch>
            <a:fillRect/>
          </a:stretch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ln w="1905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8753371-2A01-35AD-732D-F5854DD4D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" r="24761" b="-2"/>
          <a:stretch>
            <a:fillRect/>
          </a:stretch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ln w="1905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3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kvir za tekst 21">
            <a:extLst>
              <a:ext uri="{FF2B5EF4-FFF2-40B4-BE49-F238E27FC236}">
                <a16:creationId xmlns:a16="http://schemas.microsoft.com/office/drawing/2014/main" id="{F27AC43E-387D-F40B-4356-D7C28116E352}"/>
              </a:ext>
            </a:extLst>
          </p:cNvPr>
          <p:cNvSpPr txBox="1"/>
          <p:nvPr/>
        </p:nvSpPr>
        <p:spPr>
          <a:xfrm>
            <a:off x="4370711" y="4349483"/>
            <a:ext cx="7147481" cy="2146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Изграђен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године</a:t>
            </a:r>
            <a:r>
              <a:rPr lang="sr-Latn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алази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градском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парку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боравка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целодневни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Број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васпитних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628E32E-AE9A-692F-60CD-518E8F272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12050" r="13375" b="12353"/>
          <a:stretch>
            <a:fillRect/>
          </a:stretch>
        </p:blipFill>
        <p:spPr>
          <a:xfrm rot="284066">
            <a:off x="10292203" y="5212477"/>
            <a:ext cx="1501556" cy="1511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kvir za tekst 5">
            <a:extLst>
              <a:ext uri="{FF2B5EF4-FFF2-40B4-BE49-F238E27FC236}">
                <a16:creationId xmlns:a16="http://schemas.microsoft.com/office/drawing/2014/main" id="{74ED54E8-36F7-66CF-FE09-6D5654B17BF2}"/>
              </a:ext>
            </a:extLst>
          </p:cNvPr>
          <p:cNvSpPr txBox="1"/>
          <p:nvPr/>
        </p:nvSpPr>
        <p:spPr>
          <a:xfrm>
            <a:off x="356237" y="3877527"/>
            <a:ext cx="3263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Двориште вртића, 2026. године</a:t>
            </a:r>
            <a:endParaRPr lang="sr-Latn-RS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kvir za tekst 7">
            <a:extLst>
              <a:ext uri="{FF2B5EF4-FFF2-40B4-BE49-F238E27FC236}">
                <a16:creationId xmlns:a16="http://schemas.microsoft.com/office/drawing/2014/main" id="{1BC405DC-BECB-7CEC-9B0F-62492941A6BF}"/>
              </a:ext>
            </a:extLst>
          </p:cNvPr>
          <p:cNvSpPr txBox="1"/>
          <p:nvPr/>
        </p:nvSpPr>
        <p:spPr>
          <a:xfrm>
            <a:off x="4213127" y="3621112"/>
            <a:ext cx="376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Запослени – васпитачи и </a:t>
            </a:r>
          </a:p>
          <a:p>
            <a:pPr algn="ctr"/>
            <a:r>
              <a:rPr lang="sr-Cyrl-RS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сервирка</a:t>
            </a:r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спремачица, 2026. године</a:t>
            </a:r>
            <a:endParaRPr lang="sr-Latn-RS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kvir za tekst 8">
            <a:extLst>
              <a:ext uri="{FF2B5EF4-FFF2-40B4-BE49-F238E27FC236}">
                <a16:creationId xmlns:a16="http://schemas.microsoft.com/office/drawing/2014/main" id="{A15976A3-9747-2306-B732-866B5B0ABDF4}"/>
              </a:ext>
            </a:extLst>
          </p:cNvPr>
          <p:cNvSpPr txBox="1"/>
          <p:nvPr/>
        </p:nvSpPr>
        <p:spPr>
          <a:xfrm>
            <a:off x="8712846" y="3872728"/>
            <a:ext cx="296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Зграда објекта, 2026. године</a:t>
            </a:r>
            <a:endParaRPr lang="sr-Latn-RS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Prava linija spajanja 10">
            <a:extLst>
              <a:ext uri="{FF2B5EF4-FFF2-40B4-BE49-F238E27FC236}">
                <a16:creationId xmlns:a16="http://schemas.microsoft.com/office/drawing/2014/main" id="{DAD44DE9-A740-1030-D1F7-C390CEDFF18B}"/>
              </a:ext>
            </a:extLst>
          </p:cNvPr>
          <p:cNvCxnSpPr>
            <a:cxnSpLocks/>
          </p:cNvCxnSpPr>
          <p:nvPr/>
        </p:nvCxnSpPr>
        <p:spPr>
          <a:xfrm>
            <a:off x="4199763" y="6104277"/>
            <a:ext cx="0" cy="3937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Prava linija spajanja 22">
            <a:extLst>
              <a:ext uri="{FF2B5EF4-FFF2-40B4-BE49-F238E27FC236}">
                <a16:creationId xmlns:a16="http://schemas.microsoft.com/office/drawing/2014/main" id="{D42BAE9E-93AB-1314-967C-C1B8370BCEDC}"/>
              </a:ext>
            </a:extLst>
          </p:cNvPr>
          <p:cNvCxnSpPr>
            <a:cxnSpLocks/>
          </p:cNvCxnSpPr>
          <p:nvPr/>
        </p:nvCxnSpPr>
        <p:spPr>
          <a:xfrm>
            <a:off x="4199763" y="5911850"/>
            <a:ext cx="9525" cy="58448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3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1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FAB9708-011D-BF6B-D2C2-414A8DC9D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74" y="178615"/>
            <a:ext cx="10515600" cy="15848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Чаробњаци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sr-Cyrl-RS" sz="5200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200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Петра Драпшина, Апатин - </a:t>
            </a:r>
            <a:endParaRPr lang="en-US" sz="32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9A3647B7-1FED-23B7-0DCE-DE15EF592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2" b="15845"/>
          <a:stretch>
            <a:fillRect/>
          </a:stretch>
        </p:blipFill>
        <p:spPr>
          <a:xfrm>
            <a:off x="86437" y="2218303"/>
            <a:ext cx="3961382" cy="212894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0232BB5-6D04-992A-3EA9-0B3ADD509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5" r="2" b="10570"/>
          <a:stretch>
            <a:fillRect/>
          </a:stretch>
        </p:blipFill>
        <p:spPr>
          <a:xfrm>
            <a:off x="8158269" y="4564019"/>
            <a:ext cx="3961382" cy="212894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241E678-3677-0C76-A227-6A75C70B5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8" r="2" b="7887"/>
          <a:stretch>
            <a:fillRect/>
          </a:stretch>
        </p:blipFill>
        <p:spPr>
          <a:xfrm>
            <a:off x="8170900" y="2218303"/>
            <a:ext cx="3948751" cy="212215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9B86E67B-F4E7-DA25-1D2B-DB1609FF4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4" r="2" b="5821"/>
          <a:stretch>
            <a:fillRect/>
          </a:stretch>
        </p:blipFill>
        <p:spPr>
          <a:xfrm>
            <a:off x="72349" y="4557230"/>
            <a:ext cx="3948752" cy="212215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AD71AC9E-2E4F-423B-C008-4C6E3A477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3" r="2" b="2"/>
          <a:stretch>
            <a:fillRect/>
          </a:stretch>
        </p:blipFill>
        <p:spPr>
          <a:xfrm>
            <a:off x="4121625" y="4577596"/>
            <a:ext cx="3936119" cy="2115366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2A7A8DC-DCAB-6CA1-FBD9-659920EA4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0" r="2" b="12294"/>
          <a:stretch>
            <a:fillRect/>
          </a:stretch>
        </p:blipFill>
        <p:spPr>
          <a:xfrm>
            <a:off x="4141300" y="2231881"/>
            <a:ext cx="3936119" cy="2115366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Prava linija spajanja 17">
            <a:extLst>
              <a:ext uri="{FF2B5EF4-FFF2-40B4-BE49-F238E27FC236}">
                <a16:creationId xmlns:a16="http://schemas.microsoft.com/office/drawing/2014/main" id="{0AA573AF-4F9A-CB0B-DB45-10B065FF17E2}"/>
              </a:ext>
            </a:extLst>
          </p:cNvPr>
          <p:cNvCxnSpPr>
            <a:cxnSpLocks/>
          </p:cNvCxnSpPr>
          <p:nvPr/>
        </p:nvCxnSpPr>
        <p:spPr>
          <a:xfrm>
            <a:off x="0" y="1611747"/>
            <a:ext cx="88609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rava linija spajanja 19">
            <a:extLst>
              <a:ext uri="{FF2B5EF4-FFF2-40B4-BE49-F238E27FC236}">
                <a16:creationId xmlns:a16="http://schemas.microsoft.com/office/drawing/2014/main" id="{C67660E2-FED8-2FEF-76E6-60C9D511167E}"/>
              </a:ext>
            </a:extLst>
          </p:cNvPr>
          <p:cNvCxnSpPr>
            <a:cxnSpLocks/>
          </p:cNvCxnSpPr>
          <p:nvPr/>
        </p:nvCxnSpPr>
        <p:spPr>
          <a:xfrm>
            <a:off x="2830286" y="274390"/>
            <a:ext cx="935866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kvir za tekst 24">
            <a:extLst>
              <a:ext uri="{FF2B5EF4-FFF2-40B4-BE49-F238E27FC236}">
                <a16:creationId xmlns:a16="http://schemas.microsoft.com/office/drawing/2014/main" id="{A91C8135-3BA3-1D4B-E825-26D768026698}"/>
              </a:ext>
            </a:extLst>
          </p:cNvPr>
          <p:cNvSpPr txBox="1"/>
          <p:nvPr/>
        </p:nvSpPr>
        <p:spPr>
          <a:xfrm>
            <a:off x="1733791" y="1695794"/>
            <a:ext cx="820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Спољашњи и унутрашњи изглед зграде вртића, 2026. година</a:t>
            </a:r>
            <a:endParaRPr lang="sr-Latn-RS" sz="24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Slika 36">
            <a:extLst>
              <a:ext uri="{FF2B5EF4-FFF2-40B4-BE49-F238E27FC236}">
                <a16:creationId xmlns:a16="http://schemas.microsoft.com/office/drawing/2014/main" id="{0AF4E688-72D6-7600-2DF6-A2B073B79F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61" y="341622"/>
            <a:ext cx="1754994" cy="175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Čuvar mesta za sadržaj 12">
            <a:extLst>
              <a:ext uri="{FF2B5EF4-FFF2-40B4-BE49-F238E27FC236}">
                <a16:creationId xmlns:a16="http://schemas.microsoft.com/office/drawing/2014/main" id="{85F9112D-AA9F-B925-8434-93E08FA5A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E8AE13A-25D0-BAF4-ED8D-FA75AC55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Чаробњаци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“,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запослени</a:t>
            </a:r>
            <a:endParaRPr lang="en-US" sz="36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6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9853BBB-E29D-5F13-0612-54E8A7FE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26" y="275886"/>
            <a:ext cx="4991262" cy="1671567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48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 „Звездице“</a:t>
            </a:r>
            <a:br>
              <a:rPr lang="sr-Cyrl-RS" sz="48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Огњен Прице, Апатин -</a:t>
            </a:r>
            <a:endParaRPr lang="sr-Latn-RS" sz="36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6639CD9-3B3B-4086-ADBF-A8BADC0C6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2" r="3" b="7363"/>
          <a:stretch>
            <a:fillRect/>
          </a:stretch>
        </p:blipFill>
        <p:spPr>
          <a:xfrm>
            <a:off x="-1" y="10"/>
            <a:ext cx="3003123" cy="1679499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ED036FF9-9C8E-038F-2FBD-0F3CF43E1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8321"/>
          <a:stretch>
            <a:fillRect/>
          </a:stretch>
        </p:blipFill>
        <p:spPr>
          <a:xfrm>
            <a:off x="20" y="1843285"/>
            <a:ext cx="3003103" cy="2064985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32AF5FE-6CB2-A280-779B-7970C68AD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" r="3" b="3"/>
          <a:stretch>
            <a:fillRect/>
          </a:stretch>
        </p:blipFill>
        <p:spPr>
          <a:xfrm>
            <a:off x="3180257" y="1"/>
            <a:ext cx="3016307" cy="222333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55C777C-D177-50B2-4A63-616198B37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" r="-4" b="28301"/>
          <a:stretch>
            <a:fillRect/>
          </a:stretch>
        </p:blipFill>
        <p:spPr>
          <a:xfrm>
            <a:off x="-1" y="4079988"/>
            <a:ext cx="3003123" cy="2778013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BB51D16-8806-3A31-E1FA-DE69A75B9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43"/>
          <a:stretch>
            <a:fillRect/>
          </a:stretch>
        </p:blipFill>
        <p:spPr>
          <a:xfrm>
            <a:off x="3180256" y="2384215"/>
            <a:ext cx="3016307" cy="2234180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1A4E1D2-76F9-218A-2BC5-6DE7E4682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551" y="2373100"/>
            <a:ext cx="4470411" cy="3966889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Изграђен: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1980. године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Налази се на периферији града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Уступљен на кориштење предшколској установи 1989. године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Наменски је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комплетно адаптиран 2015. године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боравка: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целодневни 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Број васпитних група: 2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Prava linija spajanja 28">
            <a:extLst>
              <a:ext uri="{FF2B5EF4-FFF2-40B4-BE49-F238E27FC236}">
                <a16:creationId xmlns:a16="http://schemas.microsoft.com/office/drawing/2014/main" id="{55E9088A-5D30-EBB0-0D0A-6124F9BA2453}"/>
              </a:ext>
            </a:extLst>
          </p:cNvPr>
          <p:cNvCxnSpPr>
            <a:cxnSpLocks/>
          </p:cNvCxnSpPr>
          <p:nvPr/>
        </p:nvCxnSpPr>
        <p:spPr>
          <a:xfrm>
            <a:off x="6957551" y="1947453"/>
            <a:ext cx="5234449" cy="0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7" name="Slika 16">
            <a:extLst>
              <a:ext uri="{FF2B5EF4-FFF2-40B4-BE49-F238E27FC236}">
                <a16:creationId xmlns:a16="http://schemas.microsoft.com/office/drawing/2014/main" id="{4A8C3BF2-EA1B-25A7-E07B-05FBB2FB2F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01" y="1313897"/>
            <a:ext cx="1461886" cy="1461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1249E62F-4681-B770-0A37-DDE05F633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472" y="647093"/>
            <a:ext cx="621772" cy="621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Prava linija spajanja 30">
            <a:extLst>
              <a:ext uri="{FF2B5EF4-FFF2-40B4-BE49-F238E27FC236}">
                <a16:creationId xmlns:a16="http://schemas.microsoft.com/office/drawing/2014/main" id="{178D0CAF-E013-D2F5-2A25-AD2032EA90D7}"/>
              </a:ext>
            </a:extLst>
          </p:cNvPr>
          <p:cNvCxnSpPr>
            <a:cxnSpLocks/>
          </p:cNvCxnSpPr>
          <p:nvPr/>
        </p:nvCxnSpPr>
        <p:spPr>
          <a:xfrm>
            <a:off x="6193513" y="373654"/>
            <a:ext cx="5234449" cy="0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3" name="Slika 22">
            <a:extLst>
              <a:ext uri="{FF2B5EF4-FFF2-40B4-BE49-F238E27FC236}">
                <a16:creationId xmlns:a16="http://schemas.microsoft.com/office/drawing/2014/main" id="{1BAF59E9-67D2-5C1F-548B-4DFADCE51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39" y="100215"/>
            <a:ext cx="546878" cy="546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B4789C56-DD25-59C7-9B92-37CBC70E12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80" y="-18224"/>
            <a:ext cx="546878" cy="546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F92170C-9CE2-A8E0-3055-05BC5D6BC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8" b="22277"/>
          <a:stretch>
            <a:fillRect/>
          </a:stretch>
        </p:blipFill>
        <p:spPr>
          <a:xfrm>
            <a:off x="3161301" y="4779272"/>
            <a:ext cx="3054216" cy="2078728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0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B381348-2284-D8C1-B5B7-A2E06722C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231" y="429026"/>
            <a:ext cx="5638328" cy="11997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Весељко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Насеље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Рома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Апатин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76DAB45-4D6C-207B-1CD9-5EB18E220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" b="-1"/>
          <a:stretch>
            <a:fillRect/>
          </a:stretch>
        </p:blipFill>
        <p:spPr>
          <a:xfrm>
            <a:off x="9768416" y="2139586"/>
            <a:ext cx="2255462" cy="315523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895678C-543D-EE68-2868-F146C1BD0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0" r="8116" b="-4"/>
          <a:stretch>
            <a:fillRect/>
          </a:stretch>
        </p:blipFill>
        <p:spPr>
          <a:xfrm>
            <a:off x="168122" y="2125144"/>
            <a:ext cx="2255462" cy="315523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86DD9A4-4982-1236-56A2-0A87B0794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r="29785" b="-4"/>
          <a:stretch>
            <a:fillRect/>
          </a:stretch>
        </p:blipFill>
        <p:spPr>
          <a:xfrm>
            <a:off x="7402699" y="2211594"/>
            <a:ext cx="2255462" cy="315523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9F700FB5-CBD3-7B54-B881-4D5C4BBF6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r="28741" b="-4"/>
          <a:stretch>
            <a:fillRect/>
          </a:stretch>
        </p:blipFill>
        <p:spPr>
          <a:xfrm>
            <a:off x="2556498" y="2211594"/>
            <a:ext cx="2255462" cy="315523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9D7200B6-6398-749B-9747-A3DA065B0E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50" y="177692"/>
            <a:ext cx="1604876" cy="1604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Prava linija spajanja 15">
            <a:extLst>
              <a:ext uri="{FF2B5EF4-FFF2-40B4-BE49-F238E27FC236}">
                <a16:creationId xmlns:a16="http://schemas.microsoft.com/office/drawing/2014/main" id="{D3CB9AFF-51F2-3978-95C5-CFA146A67BB5}"/>
              </a:ext>
            </a:extLst>
          </p:cNvPr>
          <p:cNvCxnSpPr>
            <a:cxnSpLocks/>
          </p:cNvCxnSpPr>
          <p:nvPr/>
        </p:nvCxnSpPr>
        <p:spPr>
          <a:xfrm>
            <a:off x="0" y="1782568"/>
            <a:ext cx="8587409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rava linija spajanja 18">
            <a:extLst>
              <a:ext uri="{FF2B5EF4-FFF2-40B4-BE49-F238E27FC236}">
                <a16:creationId xmlns:a16="http://schemas.microsoft.com/office/drawing/2014/main" id="{A4B9673B-15ED-966E-B704-90B5C1AF96D2}"/>
              </a:ext>
            </a:extLst>
          </p:cNvPr>
          <p:cNvCxnSpPr>
            <a:cxnSpLocks/>
          </p:cNvCxnSpPr>
          <p:nvPr/>
        </p:nvCxnSpPr>
        <p:spPr>
          <a:xfrm>
            <a:off x="3637722" y="340506"/>
            <a:ext cx="8551229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kvir za tekst 25">
            <a:extLst>
              <a:ext uri="{FF2B5EF4-FFF2-40B4-BE49-F238E27FC236}">
                <a16:creationId xmlns:a16="http://schemas.microsoft.com/office/drawing/2014/main" id="{052DD76B-EB34-FA3F-3F8D-A22D1F96CE6F}"/>
              </a:ext>
            </a:extLst>
          </p:cNvPr>
          <p:cNvSpPr txBox="1"/>
          <p:nvPr/>
        </p:nvSpPr>
        <p:spPr>
          <a:xfrm>
            <a:off x="12853" y="5651841"/>
            <a:ext cx="12188952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Cyrl-R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Изграђен </a:t>
            </a:r>
            <a:r>
              <a:rPr lang="sr-Cyrl-R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1982.</a:t>
            </a:r>
            <a:r>
              <a:rPr lang="sr-Cyrl-R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године. Тип боравка: </a:t>
            </a:r>
            <a:r>
              <a:rPr lang="sr-Cyrl-R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полудневни</a:t>
            </a:r>
            <a:r>
              <a:rPr lang="sr-Cyrl-R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sr-Latn-R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sr-Cyrl-R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Језик на коме се изводи васпитно-образовни рад је </a:t>
            </a:r>
            <a:r>
              <a:rPr lang="sr-Cyrl-R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српски</a:t>
            </a:r>
            <a:r>
              <a:rPr lang="sr-Cyrl-R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sr-Latn-R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787B476-0FCE-662E-5B1B-9D5830122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39" y="2139586"/>
            <a:ext cx="2389581" cy="315523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0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78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D97023A-CC64-D6B3-F30B-E60AD4FB2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5" r="28787" b="-2"/>
          <a:stretch>
            <a:fillRect/>
          </a:stretch>
        </p:blipFill>
        <p:spPr>
          <a:xfrm>
            <a:off x="20" y="10"/>
            <a:ext cx="3728839" cy="419735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53CC56E-D4F5-5C44-2ADF-7B3A34654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r="50800" b="-2"/>
          <a:stretch>
            <a:fillRect/>
          </a:stretch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4A81DDF-7E57-DB3F-53D0-B67A61A99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4" r="25088"/>
          <a:stretch>
            <a:fillRect/>
          </a:stretch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721C5EDB-7CE9-BE07-4260-C9249B05C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2362"/>
          <a:stretch>
            <a:fillRect/>
          </a:stretch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9464E3E-DE3E-A6C8-1F67-9C36BFE7E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107" y="4033730"/>
            <a:ext cx="5505814" cy="10564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9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49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49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Љубичица</a:t>
            </a:r>
            <a:r>
              <a:rPr lang="en-US" sz="49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en-US" sz="49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Сонта</a:t>
            </a:r>
            <a:r>
              <a:rPr lang="en-US" sz="36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</p:txBody>
      </p:sp>
      <p:sp>
        <p:nvSpPr>
          <p:cNvPr id="42" name="Okvir za tekst 41">
            <a:extLst>
              <a:ext uri="{FF2B5EF4-FFF2-40B4-BE49-F238E27FC236}">
                <a16:creationId xmlns:a16="http://schemas.microsoft.com/office/drawing/2014/main" id="{637FA736-CF90-161A-669E-E502F275EA13}"/>
              </a:ext>
            </a:extLst>
          </p:cNvPr>
          <p:cNvSpPr txBox="1"/>
          <p:nvPr/>
        </p:nvSpPr>
        <p:spPr>
          <a:xfrm>
            <a:off x="142165" y="3679082"/>
            <a:ext cx="3684605" cy="502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Запослени</a:t>
            </a:r>
            <a:r>
              <a:rPr lang="en-US" sz="2000" kern="12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2026. </a:t>
            </a:r>
            <a:r>
              <a:rPr lang="en-US" sz="2000" kern="12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године</a:t>
            </a:r>
            <a:endParaRPr lang="en-US" sz="2000" kern="12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43E4324-BF5A-C73D-811A-386A9983E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43" y="3555789"/>
            <a:ext cx="1523974" cy="1383482"/>
          </a:xfrm>
          <a:prstGeom prst="rect">
            <a:avLst/>
          </a:prstGeom>
        </p:spPr>
      </p:pic>
      <p:sp>
        <p:nvSpPr>
          <p:cNvPr id="12" name="Okvir za tekst 11">
            <a:extLst>
              <a:ext uri="{FF2B5EF4-FFF2-40B4-BE49-F238E27FC236}">
                <a16:creationId xmlns:a16="http://schemas.microsoft.com/office/drawing/2014/main" id="{4B7460DF-B0B5-2EC2-E391-A5A9841654CC}"/>
              </a:ext>
            </a:extLst>
          </p:cNvPr>
          <p:cNvSpPr txBox="1"/>
          <p:nvPr/>
        </p:nvSpPr>
        <p:spPr>
          <a:xfrm>
            <a:off x="5838677" y="5206395"/>
            <a:ext cx="6436673" cy="17543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Изграђен </a:t>
            </a:r>
            <a:r>
              <a:rPr lang="sr-Cyrl-RS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1970.</a:t>
            </a:r>
            <a:r>
              <a:rPr lang="sr-Cyrl-R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Комплетно адаптиран и </a:t>
            </a:r>
            <a:r>
              <a:rPr lang="sr-Cyrl-RS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реконструисан 2021. </a:t>
            </a:r>
            <a:r>
              <a:rPr lang="sr-Cyrl-R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године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r-Cyrl-R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боравка: </a:t>
            </a:r>
            <a:r>
              <a:rPr lang="sr-Cyrl-RS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целодневни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Број васпитних група: 2</a:t>
            </a:r>
            <a:endParaRPr lang="sr-Latn-R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13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2000">
              <a:schemeClr val="accent6">
                <a:lumMod val="0"/>
                <a:lumOff val="100000"/>
              </a:schemeClr>
            </a:gs>
            <a:gs pos="59000">
              <a:schemeClr val="accent6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C06F82E-BFC1-9A6E-636B-B8822472F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687" y="499590"/>
            <a:ext cx="4282380" cy="132294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5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Дуга</a:t>
            </a:r>
            <a:r>
              <a:rPr lang="en-US" sz="5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en-US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Свилојево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</p:txBody>
      </p:sp>
      <p:pic>
        <p:nvPicPr>
          <p:cNvPr id="11" name="Čuvar mesta za sadržaj 10">
            <a:extLst>
              <a:ext uri="{FF2B5EF4-FFF2-40B4-BE49-F238E27FC236}">
                <a16:creationId xmlns:a16="http://schemas.microsoft.com/office/drawing/2014/main" id="{4223B5AC-BA2B-CA16-9250-B9F8F1205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35" y="3135371"/>
            <a:ext cx="3968750" cy="34716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3530D8A-D648-0BA5-1F46-F0D3F8E6C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r="22722" b="2"/>
          <a:stretch>
            <a:fillRect/>
          </a:stretch>
        </p:blipFill>
        <p:spPr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CA2E926B-1CBA-A231-3898-773E9DEA5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r="10300" b="2"/>
          <a:stretch>
            <a:fillRect/>
          </a:stretch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00DE8B85-AC3F-F7A4-3747-C47433C71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88"/>
            <a:ext cx="1924551" cy="1924551"/>
          </a:xfrm>
          <a:prstGeom prst="rect">
            <a:avLst/>
          </a:prstGeom>
        </p:spPr>
      </p:pic>
      <p:sp>
        <p:nvSpPr>
          <p:cNvPr id="37" name="Okvir za tekst 36">
            <a:extLst>
              <a:ext uri="{FF2B5EF4-FFF2-40B4-BE49-F238E27FC236}">
                <a16:creationId xmlns:a16="http://schemas.microsoft.com/office/drawing/2014/main" id="{F8114D7F-C078-6D3F-B42A-9A690D664B88}"/>
              </a:ext>
            </a:extLst>
          </p:cNvPr>
          <p:cNvSpPr txBox="1"/>
          <p:nvPr/>
        </p:nvSpPr>
        <p:spPr>
          <a:xfrm>
            <a:off x="1425576" y="6178497"/>
            <a:ext cx="256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Запослени, 2026. године</a:t>
            </a:r>
            <a:endParaRPr lang="sr-Latn-RS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kvir za tekst 37">
            <a:extLst>
              <a:ext uri="{FF2B5EF4-FFF2-40B4-BE49-F238E27FC236}">
                <a16:creationId xmlns:a16="http://schemas.microsoft.com/office/drawing/2014/main" id="{24167BCC-A361-A9B9-62B1-1B7E5C20A158}"/>
              </a:ext>
            </a:extLst>
          </p:cNvPr>
          <p:cNvSpPr txBox="1"/>
          <p:nvPr/>
        </p:nvSpPr>
        <p:spPr>
          <a:xfrm>
            <a:off x="284717" y="1851974"/>
            <a:ext cx="5132752" cy="9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Cyrl-R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Фотографије десно приказују </a:t>
            </a:r>
            <a:r>
              <a:rPr lang="sr-Cyrl-R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унутрашњи</a:t>
            </a:r>
            <a:r>
              <a:rPr lang="sr-Cyrl-R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</a:p>
          <a:p>
            <a:pPr algn="ctr">
              <a:lnSpc>
                <a:spcPct val="150000"/>
              </a:lnSpc>
            </a:pPr>
            <a:r>
              <a:rPr lang="sr-Cyrl-R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спољашњи</a:t>
            </a:r>
            <a:r>
              <a:rPr lang="sr-Cyrl-R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изглед објекта.</a:t>
            </a:r>
            <a:endParaRPr lang="sr-Latn-RS" sz="20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6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D2A4D99-E082-EF7E-025B-7EE8A4B0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059" y="530937"/>
            <a:ext cx="5374921" cy="164253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sr-Cyrl-RS" sz="5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 „Лептирићи“</a:t>
            </a:r>
            <a:br>
              <a:rPr lang="sr-Cyrl-RS" sz="5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Пригревица -</a:t>
            </a:r>
            <a:endParaRPr lang="sr-Latn-RS" sz="36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4A3B3EA5-8E51-8F59-C857-44A67E86C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r="19149" b="1"/>
          <a:stretch>
            <a:fillRect/>
          </a:stretch>
        </p:blipFill>
        <p:spPr>
          <a:xfrm>
            <a:off x="-6519" y="3661"/>
            <a:ext cx="3950650" cy="4176453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  <a:ln w="1905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D825B3B3-75D7-35F0-11A1-164704B4D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18460" b="-1"/>
          <a:stretch>
            <a:fillRect/>
          </a:stretch>
        </p:blipFill>
        <p:spPr>
          <a:xfrm>
            <a:off x="4047105" y="0"/>
            <a:ext cx="3071515" cy="3612545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  <a:ln w="1905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sX0" fmla="*/ 0 w 3851563"/>
              <a:gd name="csY0" fmla="*/ 0 h 18288"/>
              <a:gd name="csX1" fmla="*/ 718958 w 3851563"/>
              <a:gd name="csY1" fmla="*/ 0 h 18288"/>
              <a:gd name="csX2" fmla="*/ 1437917 w 3851563"/>
              <a:gd name="csY2" fmla="*/ 0 h 18288"/>
              <a:gd name="csX3" fmla="*/ 1964297 w 3851563"/>
              <a:gd name="csY3" fmla="*/ 0 h 18288"/>
              <a:gd name="csX4" fmla="*/ 2606224 w 3851563"/>
              <a:gd name="csY4" fmla="*/ 0 h 18288"/>
              <a:gd name="csX5" fmla="*/ 3171120 w 3851563"/>
              <a:gd name="csY5" fmla="*/ 0 h 18288"/>
              <a:gd name="csX6" fmla="*/ 3851563 w 3851563"/>
              <a:gd name="csY6" fmla="*/ 0 h 18288"/>
              <a:gd name="csX7" fmla="*/ 3851563 w 3851563"/>
              <a:gd name="csY7" fmla="*/ 18288 h 18288"/>
              <a:gd name="csX8" fmla="*/ 3209636 w 3851563"/>
              <a:gd name="csY8" fmla="*/ 18288 h 18288"/>
              <a:gd name="csX9" fmla="*/ 2644740 w 3851563"/>
              <a:gd name="csY9" fmla="*/ 18288 h 18288"/>
              <a:gd name="csX10" fmla="*/ 2002813 w 3851563"/>
              <a:gd name="csY10" fmla="*/ 18288 h 18288"/>
              <a:gd name="csX11" fmla="*/ 1399401 w 3851563"/>
              <a:gd name="csY11" fmla="*/ 18288 h 18288"/>
              <a:gd name="csX12" fmla="*/ 834505 w 3851563"/>
              <a:gd name="csY12" fmla="*/ 18288 h 18288"/>
              <a:gd name="csX13" fmla="*/ 0 w 3851563"/>
              <a:gd name="csY13" fmla="*/ 18288 h 18288"/>
              <a:gd name="csX14" fmla="*/ 0 w 3851563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3C5063B2-EF7E-6596-F10D-4528F7A2A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3" r="-4" b="-4"/>
          <a:stretch>
            <a:fillRect/>
          </a:stretch>
        </p:blipFill>
        <p:spPr>
          <a:xfrm>
            <a:off x="4" y="4274902"/>
            <a:ext cx="3995613" cy="2583098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  <a:ln w="1905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A16795A4-7CD0-7382-172D-54B2505470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6" r="15681" b="2"/>
          <a:stretch>
            <a:fillRect/>
          </a:stretch>
        </p:blipFill>
        <p:spPr>
          <a:xfrm>
            <a:off x="4047105" y="3685707"/>
            <a:ext cx="3164008" cy="3172293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  <a:ln w="1905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Čuvar mesta za sadržaj 18">
            <a:extLst>
              <a:ext uri="{FF2B5EF4-FFF2-40B4-BE49-F238E27FC236}">
                <a16:creationId xmlns:a16="http://schemas.microsoft.com/office/drawing/2014/main" id="{EE512026-D74E-FEFE-E603-5500E4137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605">
            <a:off x="11000422" y="56015"/>
            <a:ext cx="1017624" cy="973898"/>
          </a:xfrm>
          <a:prstGeom prst="rect">
            <a:avLst/>
          </a:prstGeom>
        </p:spPr>
      </p:pic>
      <p:pic>
        <p:nvPicPr>
          <p:cNvPr id="20" name="Čuvar mesta za sadržaj 18">
            <a:extLst>
              <a:ext uri="{FF2B5EF4-FFF2-40B4-BE49-F238E27FC236}">
                <a16:creationId xmlns:a16="http://schemas.microsoft.com/office/drawing/2014/main" id="{E0942943-4A7E-170A-5D86-E55914984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268">
            <a:off x="7245489" y="2614714"/>
            <a:ext cx="780682" cy="747137"/>
          </a:xfrm>
          <a:prstGeom prst="rect">
            <a:avLst/>
          </a:prstGeom>
        </p:spPr>
      </p:pic>
      <p:pic>
        <p:nvPicPr>
          <p:cNvPr id="23" name="Čuvar mesta za sadržaj 18">
            <a:extLst>
              <a:ext uri="{FF2B5EF4-FFF2-40B4-BE49-F238E27FC236}">
                <a16:creationId xmlns:a16="http://schemas.microsoft.com/office/drawing/2014/main" id="{A7A295C7-1B30-4C2D-8686-7100B3C1D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3694">
            <a:off x="11320339" y="6073477"/>
            <a:ext cx="529943" cy="507172"/>
          </a:xfrm>
          <a:prstGeom prst="rect">
            <a:avLst/>
          </a:prstGeom>
        </p:spPr>
      </p:pic>
      <p:sp>
        <p:nvSpPr>
          <p:cNvPr id="44" name="Okvir za tekst 43">
            <a:extLst>
              <a:ext uri="{FF2B5EF4-FFF2-40B4-BE49-F238E27FC236}">
                <a16:creationId xmlns:a16="http://schemas.microsoft.com/office/drawing/2014/main" id="{C3EBB840-E93C-8045-30FC-1B7081802E4C}"/>
              </a:ext>
            </a:extLst>
          </p:cNvPr>
          <p:cNvSpPr txBox="1"/>
          <p:nvPr/>
        </p:nvSpPr>
        <p:spPr>
          <a:xfrm>
            <a:off x="7814753" y="3183739"/>
            <a:ext cx="3770557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Cyrl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Изграђен </a:t>
            </a:r>
            <a:r>
              <a:rPr lang="sr-Cyrl-R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1892.</a:t>
            </a:r>
            <a:r>
              <a:rPr lang="sr-Cyrl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године. </a:t>
            </a:r>
            <a:r>
              <a:rPr lang="sr-Cyrl-R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</a:t>
            </a:r>
            <a:r>
              <a:rPr lang="sr-Cyrl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 оснивач је омогућио </a:t>
            </a:r>
            <a:r>
              <a:rPr lang="sr-Cyrl-R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комплетну реконструкцију објекта</a:t>
            </a:r>
            <a:r>
              <a:rPr lang="sr-Cyrl-R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Број васпитних група: 3</a:t>
            </a:r>
          </a:p>
        </p:txBody>
      </p:sp>
      <p:sp>
        <p:nvSpPr>
          <p:cNvPr id="45" name="Okvir za tekst 44">
            <a:extLst>
              <a:ext uri="{FF2B5EF4-FFF2-40B4-BE49-F238E27FC236}">
                <a16:creationId xmlns:a16="http://schemas.microsoft.com/office/drawing/2014/main" id="{87A088B8-0B15-0A38-28B3-963EFBBF036E}"/>
              </a:ext>
            </a:extLst>
          </p:cNvPr>
          <p:cNvSpPr txBox="1"/>
          <p:nvPr/>
        </p:nvSpPr>
        <p:spPr>
          <a:xfrm>
            <a:off x="582849" y="3685707"/>
            <a:ext cx="256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Запослени, 2026. године</a:t>
            </a:r>
            <a:endParaRPr lang="sr-Latn-RS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6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4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68DA91E-65A9-08A0-74A2-D7D4E0C2A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675" y="523011"/>
            <a:ext cx="6857602" cy="10698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Објекат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Медењаци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Купусина</a:t>
            </a:r>
            <a:r>
              <a:rPr lang="en-US" sz="34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744583 w 4572000"/>
              <a:gd name="csY1" fmla="*/ 0 h 18288"/>
              <a:gd name="csX2" fmla="*/ 1352006 w 4572000"/>
              <a:gd name="csY2" fmla="*/ 0 h 18288"/>
              <a:gd name="csX3" fmla="*/ 2050869 w 4572000"/>
              <a:gd name="csY3" fmla="*/ 0 h 18288"/>
              <a:gd name="csX4" fmla="*/ 2612571 w 4572000"/>
              <a:gd name="csY4" fmla="*/ 0 h 18288"/>
              <a:gd name="csX5" fmla="*/ 3357154 w 4572000"/>
              <a:gd name="csY5" fmla="*/ 0 h 18288"/>
              <a:gd name="csX6" fmla="*/ 401029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265714 w 4572000"/>
              <a:gd name="csY10" fmla="*/ 18288 h 18288"/>
              <a:gd name="csX11" fmla="*/ 2521131 w 4572000"/>
              <a:gd name="csY11" fmla="*/ 18288 h 18288"/>
              <a:gd name="csX12" fmla="*/ 1867989 w 4572000"/>
              <a:gd name="csY12" fmla="*/ 18288 h 18288"/>
              <a:gd name="csX13" fmla="*/ 1352006 w 4572000"/>
              <a:gd name="csY13" fmla="*/ 18288 h 18288"/>
              <a:gd name="csX14" fmla="*/ 83602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46F1FD45-586F-1F99-C89F-A70FED70F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4" r="28672" b="1"/>
          <a:stretch>
            <a:fillRect/>
          </a:stretch>
        </p:blipFill>
        <p:spPr>
          <a:xfrm>
            <a:off x="198133" y="2643211"/>
            <a:ext cx="2832069" cy="3543949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B592257-6245-5ECF-FC10-2854FC082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r="19047" b="2"/>
          <a:stretch>
            <a:fillRect/>
          </a:stretch>
        </p:blipFill>
        <p:spPr>
          <a:xfrm>
            <a:off x="3178938" y="2767263"/>
            <a:ext cx="2832069" cy="3295846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F8876AC-A34B-F184-48FF-DEFE65E38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 r="4" b="4"/>
          <a:stretch>
            <a:fillRect/>
          </a:stretch>
        </p:blipFill>
        <p:spPr>
          <a:xfrm>
            <a:off x="6180993" y="2637406"/>
            <a:ext cx="2832069" cy="3555559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997CBB49-3D82-0F84-3A11-8E5833633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50" y="220985"/>
            <a:ext cx="1897050" cy="1897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E26EFBD-1360-CDC2-3913-E5971001A2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33" y="2640371"/>
            <a:ext cx="2673945" cy="3565260"/>
          </a:xfrm>
          <a:prstGeom prst="rect">
            <a:avLst/>
          </a:prstGeom>
          <a:ln w="3810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Okvir za tekst 16">
            <a:extLst>
              <a:ext uri="{FF2B5EF4-FFF2-40B4-BE49-F238E27FC236}">
                <a16:creationId xmlns:a16="http://schemas.microsoft.com/office/drawing/2014/main" id="{BA3C7294-20F4-C9C8-413B-F3637D6E9546}"/>
              </a:ext>
            </a:extLst>
          </p:cNvPr>
          <p:cNvSpPr txBox="1"/>
          <p:nvPr/>
        </p:nvSpPr>
        <p:spPr>
          <a:xfrm>
            <a:off x="9316873" y="5878443"/>
            <a:ext cx="256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Запослени, 2026. године</a:t>
            </a:r>
            <a:endParaRPr lang="sr-Latn-RS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kvir za tekst 27">
            <a:extLst>
              <a:ext uri="{FF2B5EF4-FFF2-40B4-BE49-F238E27FC236}">
                <a16:creationId xmlns:a16="http://schemas.microsoft.com/office/drawing/2014/main" id="{21A168A8-0BD0-DD41-AA8D-FE00BAD785B1}"/>
              </a:ext>
            </a:extLst>
          </p:cNvPr>
          <p:cNvSpPr txBox="1"/>
          <p:nvPr/>
        </p:nvSpPr>
        <p:spPr>
          <a:xfrm>
            <a:off x="2945716" y="1973335"/>
            <a:ext cx="647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Спољашњи и унутрашњи изглед зграде вртића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24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8BCD2E-A9D0-829F-48E3-27C321FE0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478" y="25516"/>
            <a:ext cx="4646708" cy="844054"/>
          </a:xfrm>
        </p:spPr>
        <p:txBody>
          <a:bodyPr>
            <a:normAutofit/>
          </a:bodyPr>
          <a:lstStyle/>
          <a:p>
            <a:pPr algn="just"/>
            <a:r>
              <a:rPr lang="sr-Cyrl-RS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детета некад</a:t>
            </a:r>
            <a:endParaRPr lang="sr-Latn-RS" dirty="0"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lika 8" descr="Slika na kojoj se nalazi odeća, osoba, Ljudsko lice, obuća&#10;&#10;Sadržaj generisan AI-jem može biti netačan.">
            <a:extLst>
              <a:ext uri="{FF2B5EF4-FFF2-40B4-BE49-F238E27FC236}">
                <a16:creationId xmlns:a16="http://schemas.microsoft.com/office/drawing/2014/main" id="{7ADD50EE-3CE6-2BAA-8F09-9B1E7040A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8" y="1405675"/>
            <a:ext cx="3595092" cy="4886156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DE980C7-7DE1-85A4-E6BF-9E23555C0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55" y="1405675"/>
            <a:ext cx="3636527" cy="4886156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Okvir za tekst 23">
            <a:extLst>
              <a:ext uri="{FF2B5EF4-FFF2-40B4-BE49-F238E27FC236}">
                <a16:creationId xmlns:a16="http://schemas.microsoft.com/office/drawing/2014/main" id="{12882B60-5C70-845D-DC78-AD3C6D5338DF}"/>
              </a:ext>
            </a:extLst>
          </p:cNvPr>
          <p:cNvSpPr txBox="1"/>
          <p:nvPr/>
        </p:nvSpPr>
        <p:spPr>
          <a:xfrm>
            <a:off x="231682" y="812937"/>
            <a:ext cx="1172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је самостална стваралачка форма, која у себи садржи елементе учења.</a:t>
            </a:r>
            <a:endParaRPr lang="sr-Latn-RS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kvir za tekst 24">
            <a:extLst>
              <a:ext uri="{FF2B5EF4-FFF2-40B4-BE49-F238E27FC236}">
                <a16:creationId xmlns:a16="http://schemas.microsoft.com/office/drawing/2014/main" id="{8FDA198C-126E-359F-2FBB-F85D18F30E23}"/>
              </a:ext>
            </a:extLst>
          </p:cNvPr>
          <p:cNvSpPr txBox="1"/>
          <p:nvPr/>
        </p:nvSpPr>
        <p:spPr>
          <a:xfrm>
            <a:off x="325660" y="6291831"/>
            <a:ext cx="3415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Игре обручем и штапом.</a:t>
            </a:r>
          </a:p>
        </p:txBody>
      </p:sp>
      <p:sp>
        <p:nvSpPr>
          <p:cNvPr id="26" name="Okvir za tekst 25">
            <a:extLst>
              <a:ext uri="{FF2B5EF4-FFF2-40B4-BE49-F238E27FC236}">
                <a16:creationId xmlns:a16="http://schemas.microsoft.com/office/drawing/2014/main" id="{07089EB0-1EB5-93F9-7E66-6BBAB2F44502}"/>
              </a:ext>
            </a:extLst>
          </p:cNvPr>
          <p:cNvSpPr txBox="1"/>
          <p:nvPr/>
        </p:nvSpPr>
        <p:spPr>
          <a:xfrm>
            <a:off x="8319455" y="6291831"/>
            <a:ext cx="3686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са дрвеним коњићем.</a:t>
            </a:r>
          </a:p>
        </p:txBody>
      </p:sp>
      <p:pic>
        <p:nvPicPr>
          <p:cNvPr id="28" name="Slika 27">
            <a:extLst>
              <a:ext uri="{FF2B5EF4-FFF2-40B4-BE49-F238E27FC236}">
                <a16:creationId xmlns:a16="http://schemas.microsoft.com/office/drawing/2014/main" id="{E6A2C53F-572B-FA6F-22BB-07F1FD0B6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2" y="2523688"/>
            <a:ext cx="3934180" cy="2650129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Okvir za tekst 28">
            <a:extLst>
              <a:ext uri="{FF2B5EF4-FFF2-40B4-BE49-F238E27FC236}">
                <a16:creationId xmlns:a16="http://schemas.microsoft.com/office/drawing/2014/main" id="{2D11F890-3DCF-C39C-16E0-D73061B9D5F4}"/>
              </a:ext>
            </a:extLst>
          </p:cNvPr>
          <p:cNvSpPr txBox="1"/>
          <p:nvPr/>
        </p:nvSpPr>
        <p:spPr>
          <a:xfrm>
            <a:off x="4054139" y="2123578"/>
            <a:ext cx="4079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Играчке које су направили одрасли.</a:t>
            </a:r>
          </a:p>
        </p:txBody>
      </p:sp>
      <p:cxnSp>
        <p:nvCxnSpPr>
          <p:cNvPr id="30" name="Prava linija spajanja 29">
            <a:extLst>
              <a:ext uri="{FF2B5EF4-FFF2-40B4-BE49-F238E27FC236}">
                <a16:creationId xmlns:a16="http://schemas.microsoft.com/office/drawing/2014/main" id="{119E90BF-D99E-8D6F-A64F-4BDBDA12960D}"/>
              </a:ext>
            </a:extLst>
          </p:cNvPr>
          <p:cNvCxnSpPr>
            <a:cxnSpLocks/>
          </p:cNvCxnSpPr>
          <p:nvPr/>
        </p:nvCxnSpPr>
        <p:spPr>
          <a:xfrm>
            <a:off x="397565" y="812937"/>
            <a:ext cx="11370365" cy="56633"/>
          </a:xfrm>
          <a:prstGeom prst="line">
            <a:avLst/>
          </a:prstGeom>
          <a:ln w="47625" cap="rnd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2B4F5EBF-E99F-3C6E-EC81-1E388AA22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b="2995"/>
          <a:stretch>
            <a:fillRect/>
          </a:stretch>
        </p:blipFill>
        <p:spPr>
          <a:xfrm rot="5400000">
            <a:off x="-291534" y="1816297"/>
            <a:ext cx="5331755" cy="4162742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A8BE6E7-2F84-9F69-C52F-4F5C97CEB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29" y="1231790"/>
            <a:ext cx="7109007" cy="533175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kvir za tekst 7">
            <a:extLst>
              <a:ext uri="{FF2B5EF4-FFF2-40B4-BE49-F238E27FC236}">
                <a16:creationId xmlns:a16="http://schemas.microsoft.com/office/drawing/2014/main" id="{10AD2106-2534-F065-F76A-FF67800CFEA6}"/>
              </a:ext>
            </a:extLst>
          </p:cNvPr>
          <p:cNvSpPr txBox="1"/>
          <p:nvPr/>
        </p:nvSpPr>
        <p:spPr>
          <a:xfrm>
            <a:off x="0" y="352561"/>
            <a:ext cx="12214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„145 година чувамо детињство, да не бисмо заборавили дете у себи!“</a:t>
            </a:r>
            <a:endParaRPr lang="sr-Latn-RS" sz="32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9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91A1F13F-30F3-C7D9-2F52-9E1142380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5" y="5690528"/>
            <a:ext cx="10515600" cy="10155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6600" dirty="0">
                <a:ln>
                  <a:solidFill>
                    <a:srgbClr val="711F55"/>
                  </a:solidFill>
                </a:ln>
                <a:solidFill>
                  <a:srgbClr val="86B0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Хвала на пажњи!</a:t>
            </a:r>
            <a:endParaRPr lang="sr-Latn-RS" sz="6600" dirty="0">
              <a:ln>
                <a:solidFill>
                  <a:srgbClr val="711F55"/>
                </a:solidFill>
              </a:ln>
              <a:solidFill>
                <a:srgbClr val="86B04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Čuvar mesta za sadržaj 2">
            <a:extLst>
              <a:ext uri="{FF2B5EF4-FFF2-40B4-BE49-F238E27FC236}">
                <a16:creationId xmlns:a16="http://schemas.microsoft.com/office/drawing/2014/main" id="{41FAD37E-6FE0-E2FC-1D30-6B419EB825B8}"/>
              </a:ext>
            </a:extLst>
          </p:cNvPr>
          <p:cNvSpPr txBox="1">
            <a:spLocks/>
          </p:cNvSpPr>
          <p:nvPr/>
        </p:nvSpPr>
        <p:spPr>
          <a:xfrm>
            <a:off x="-389290" y="193834"/>
            <a:ext cx="12970565" cy="11185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r-Cyrl-RS" sz="4000" dirty="0">
                <a:solidFill>
                  <a:srgbClr val="BB1A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година институционалног предшколског васпитања</a:t>
            </a:r>
            <a:endParaRPr lang="sr-Latn-RS" sz="4000" dirty="0">
              <a:solidFill>
                <a:srgbClr val="BB1A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CBE487-978A-DAF1-53F7-064067E38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r="3" b="3"/>
          <a:stretch>
            <a:fillRect/>
          </a:stretch>
        </p:blipFill>
        <p:spPr>
          <a:xfrm>
            <a:off x="3435087" y="1897152"/>
            <a:ext cx="5321813" cy="3648471"/>
          </a:xfrm>
          <a:prstGeom prst="rect">
            <a:avLst/>
          </a:prstGeom>
          <a:ln w="28575">
            <a:solidFill>
              <a:srgbClr val="BB1A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kvir za tekst 6">
            <a:extLst>
              <a:ext uri="{FF2B5EF4-FFF2-40B4-BE49-F238E27FC236}">
                <a16:creationId xmlns:a16="http://schemas.microsoft.com/office/drawing/2014/main" id="{E9163E1C-EE02-64A5-18B9-AED49C508BA1}"/>
              </a:ext>
            </a:extLst>
          </p:cNvPr>
          <p:cNvSpPr txBox="1"/>
          <p:nvPr/>
        </p:nvSpPr>
        <p:spPr>
          <a:xfrm>
            <a:off x="2322973" y="1050534"/>
            <a:ext cx="754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3200" dirty="0">
                <a:solidFill>
                  <a:srgbClr val="711F5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„Некад смо започели, данас настављамо!“</a:t>
            </a:r>
            <a:endParaRPr lang="sr-Latn-RS" sz="3200" dirty="0">
              <a:solidFill>
                <a:srgbClr val="711F5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lika 5" descr="Slika na kojoj se nalazi crtež, clipart, osmeh, smeško&#10;&#10;Sadržaj generisan AI-jem može biti netačan.">
            <a:extLst>
              <a:ext uri="{FF2B5EF4-FFF2-40B4-BE49-F238E27FC236}">
                <a16:creationId xmlns:a16="http://schemas.microsoft.com/office/drawing/2014/main" id="{0A157843-DE76-F71B-2B79-EA0AE2447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59" y="4382801"/>
            <a:ext cx="2301377" cy="2281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35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lika 8" descr="Slika na kojoj se nalazi skeč, otvoren prostor, crtež, udovica&#10;&#10;Sadržaj generisan AI-jem može biti netačan.">
            <a:extLst>
              <a:ext uri="{FF2B5EF4-FFF2-40B4-BE49-F238E27FC236}">
                <a16:creationId xmlns:a16="http://schemas.microsoft.com/office/drawing/2014/main" id="{075EDD39-68FB-FCE7-DA20-AED85FA88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2" r="13202" b="2"/>
          <a:stretch>
            <a:fillRect/>
          </a:stretch>
        </p:blipFill>
        <p:spPr>
          <a:xfrm>
            <a:off x="20" y="10"/>
            <a:ext cx="2970445" cy="3383269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Čuvar mesta za sadržaj 6" descr="Slika na kojoj se nalazi otvoren prostor, udovica, drvo, zgrada&#10;&#10;Sadržaj generisan AI-jem može biti netačan.">
            <a:extLst>
              <a:ext uri="{FF2B5EF4-FFF2-40B4-BE49-F238E27FC236}">
                <a16:creationId xmlns:a16="http://schemas.microsoft.com/office/drawing/2014/main" id="{6F6B77AE-2E0F-84CB-8E5A-61D44144E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8" r="24481" b="-3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Slika 10" descr="Slika na kojoj se nalazi nebo, otvoren prostor, zgrada, udovica&#10;&#10;Sadržaj generisan AI-jem može biti netačan.">
            <a:extLst>
              <a:ext uri="{FF2B5EF4-FFF2-40B4-BE49-F238E27FC236}">
                <a16:creationId xmlns:a16="http://schemas.microsoft.com/office/drawing/2014/main" id="{FF2CDD7E-747D-F1D1-55B3-77BA2F70C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7" r="25924" b="-2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Slika 14" descr="Slika na kojoj se nalazi otvoren prostor, drvo, udovica, kuća&#10;&#10;Sadržaj generisan AI-jem može biti netačan.">
            <a:extLst>
              <a:ext uri="{FF2B5EF4-FFF2-40B4-BE49-F238E27FC236}">
                <a16:creationId xmlns:a16="http://schemas.microsoft.com/office/drawing/2014/main" id="{088B4C7A-C68D-9F79-58C0-DD35A589E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r="28046" b="-1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Slika 12" descr="Slika na kojoj se nalazi otvoren prostor, zgrada, udovica, drvo&#10;&#10;Sadržaj generisan AI-jem može biti netačan.">
            <a:extLst>
              <a:ext uri="{FF2B5EF4-FFF2-40B4-BE49-F238E27FC236}">
                <a16:creationId xmlns:a16="http://schemas.microsoft.com/office/drawing/2014/main" id="{F2ABADA2-4F76-7D43-6BF0-F6CB2B605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r="16845" b="-2"/>
          <a:stretch>
            <a:fillRect/>
          </a:stretch>
        </p:blipFill>
        <p:spPr>
          <a:xfrm>
            <a:off x="-1018" y="3474720"/>
            <a:ext cx="6044438" cy="3383280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54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5D1C6AA-0C19-07A9-C3E6-5C403BFC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489" y="3536573"/>
            <a:ext cx="6043421" cy="771961"/>
          </a:xfrm>
        </p:spPr>
        <p:txBody>
          <a:bodyPr>
            <a:normAutofit/>
          </a:bodyPr>
          <a:lstStyle/>
          <a:p>
            <a:pPr algn="ctr"/>
            <a:r>
              <a:rPr lang="sr-Cyrl-RS" sz="32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Развој </a:t>
            </a:r>
            <a:r>
              <a:rPr lang="sr-Cyrl-RS" sz="3200" dirty="0" err="1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предшколства</a:t>
            </a:r>
            <a:r>
              <a:rPr lang="sr-Cyrl-RS" sz="32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Апатину</a:t>
            </a:r>
            <a:endParaRPr lang="sr-Latn-RS" sz="3200" dirty="0"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CF55FF7-7E6C-B6D2-E392-95D3FDCE0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009" y="4370389"/>
            <a:ext cx="5211875" cy="2305714"/>
          </a:xfrm>
        </p:spPr>
        <p:txBody>
          <a:bodyPr>
            <a:noAutofit/>
          </a:bodyPr>
          <a:lstStyle/>
          <a:p>
            <a:pPr algn="just"/>
            <a:r>
              <a:rPr lang="sr-Cyrl-RS" sz="20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Прво забавиште у Апатину основано је 1881. године.</a:t>
            </a:r>
          </a:p>
          <a:p>
            <a:pPr algn="just"/>
            <a:r>
              <a:rPr lang="sr-Cyrl-RS" sz="20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Основало га је Занатско удружење грађана Апатина.</a:t>
            </a:r>
          </a:p>
          <a:p>
            <a:pPr algn="just"/>
            <a:r>
              <a:rPr lang="sr-Cyrl-RS" sz="20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Забавишта у нашим крајевима била су уређена према педагошким концептима Фридриха </a:t>
            </a:r>
            <a:r>
              <a:rPr lang="sr-Cyrl-RS" sz="2000" dirty="0" err="1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Фребела</a:t>
            </a:r>
            <a:r>
              <a:rPr lang="sr-Cyrl-RS" sz="20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kvir za tekst 15">
            <a:extLst>
              <a:ext uri="{FF2B5EF4-FFF2-40B4-BE49-F238E27FC236}">
                <a16:creationId xmlns:a16="http://schemas.microsoft.com/office/drawing/2014/main" id="{D0EF1E27-E1B0-A104-E41C-856FE24C379F}"/>
              </a:ext>
            </a:extLst>
          </p:cNvPr>
          <p:cNvSpPr txBox="1"/>
          <p:nvPr/>
        </p:nvSpPr>
        <p:spPr>
          <a:xfrm>
            <a:off x="3537556" y="2981679"/>
            <a:ext cx="204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Улица Светог Саве</a:t>
            </a:r>
            <a:endParaRPr lang="sr-Latn-RS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kvir za tekst 16">
            <a:extLst>
              <a:ext uri="{FF2B5EF4-FFF2-40B4-BE49-F238E27FC236}">
                <a16:creationId xmlns:a16="http://schemas.microsoft.com/office/drawing/2014/main" id="{810BD67C-21AD-6285-C7A6-16A8B239BED0}"/>
              </a:ext>
            </a:extLst>
          </p:cNvPr>
          <p:cNvSpPr txBox="1"/>
          <p:nvPr/>
        </p:nvSpPr>
        <p:spPr>
          <a:xfrm>
            <a:off x="227013" y="2981679"/>
            <a:ext cx="251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Улица Петра Драпшина</a:t>
            </a:r>
            <a:endParaRPr lang="sr-Latn-RS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kvir za tekst 17">
            <a:extLst>
              <a:ext uri="{FF2B5EF4-FFF2-40B4-BE49-F238E27FC236}">
                <a16:creationId xmlns:a16="http://schemas.microsoft.com/office/drawing/2014/main" id="{B663C12D-1528-A1B6-288E-ED6A651D60A2}"/>
              </a:ext>
            </a:extLst>
          </p:cNvPr>
          <p:cNvSpPr txBox="1"/>
          <p:nvPr/>
        </p:nvSpPr>
        <p:spPr>
          <a:xfrm>
            <a:off x="7820840" y="2981679"/>
            <a:ext cx="2535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Улица Владе Ћетковића</a:t>
            </a:r>
            <a:endParaRPr lang="sr-Latn-RS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kvir za tekst 20">
            <a:extLst>
              <a:ext uri="{FF2B5EF4-FFF2-40B4-BE49-F238E27FC236}">
                <a16:creationId xmlns:a16="http://schemas.microsoft.com/office/drawing/2014/main" id="{495E1683-832B-85D4-D39A-DC91A4FD1CDF}"/>
              </a:ext>
            </a:extLst>
          </p:cNvPr>
          <p:cNvSpPr txBox="1"/>
          <p:nvPr/>
        </p:nvSpPr>
        <p:spPr>
          <a:xfrm>
            <a:off x="1722839" y="6456399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Улица Жарка Зрењанина</a:t>
            </a:r>
            <a:endParaRPr lang="sr-Latn-RS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74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Čuvar mesta za sadržaj 14">
            <a:extLst>
              <a:ext uri="{FF2B5EF4-FFF2-40B4-BE49-F238E27FC236}">
                <a16:creationId xmlns:a16="http://schemas.microsoft.com/office/drawing/2014/main" id="{B8715761-3262-8E5E-8560-496E4C84C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58" y="0"/>
            <a:ext cx="5042442" cy="2317764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55DC5A7-C3B4-0BFF-6786-C576B5162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58" y="2317764"/>
            <a:ext cx="5042442" cy="2583139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E6B1014-343E-9925-CEC3-18DD308AF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58" y="4435473"/>
            <a:ext cx="5042442" cy="2414615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sp>
        <p:nvSpPr>
          <p:cNvPr id="8" name="Okvir za tekst 7">
            <a:extLst>
              <a:ext uri="{FF2B5EF4-FFF2-40B4-BE49-F238E27FC236}">
                <a16:creationId xmlns:a16="http://schemas.microsoft.com/office/drawing/2014/main" id="{46D299B3-72B7-66BC-32EC-93CF49489DC6}"/>
              </a:ext>
            </a:extLst>
          </p:cNvPr>
          <p:cNvSpPr txBox="1"/>
          <p:nvPr/>
        </p:nvSpPr>
        <p:spPr>
          <a:xfrm>
            <a:off x="9670779" y="1917654"/>
            <a:ext cx="2521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1898/1899. године</a:t>
            </a:r>
            <a:endParaRPr lang="sr-Latn-RS" sz="2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Okvir za tekst 8">
            <a:extLst>
              <a:ext uri="{FF2B5EF4-FFF2-40B4-BE49-F238E27FC236}">
                <a16:creationId xmlns:a16="http://schemas.microsoft.com/office/drawing/2014/main" id="{B7247287-BB8B-5C47-E979-E4689DF25EB5}"/>
              </a:ext>
            </a:extLst>
          </p:cNvPr>
          <p:cNvSpPr txBox="1"/>
          <p:nvPr/>
        </p:nvSpPr>
        <p:spPr>
          <a:xfrm>
            <a:off x="10267127" y="4035363"/>
            <a:ext cx="1924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1928. године</a:t>
            </a:r>
            <a:endParaRPr lang="sr-Latn-RS" sz="2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Okvir za tekst 9">
            <a:extLst>
              <a:ext uri="{FF2B5EF4-FFF2-40B4-BE49-F238E27FC236}">
                <a16:creationId xmlns:a16="http://schemas.microsoft.com/office/drawing/2014/main" id="{15DA3591-AA8D-A7E5-7B55-40C72FBC56C4}"/>
              </a:ext>
            </a:extLst>
          </p:cNvPr>
          <p:cNvSpPr txBox="1"/>
          <p:nvPr/>
        </p:nvSpPr>
        <p:spPr>
          <a:xfrm>
            <a:off x="10267127" y="6457890"/>
            <a:ext cx="1924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1930. године</a:t>
            </a:r>
            <a:endParaRPr lang="sr-Latn-RS" sz="2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F516BF2D-7B71-C018-722B-2063A46D22AD}"/>
              </a:ext>
            </a:extLst>
          </p:cNvPr>
          <p:cNvSpPr txBox="1"/>
          <p:nvPr/>
        </p:nvSpPr>
        <p:spPr>
          <a:xfrm>
            <a:off x="449729" y="170623"/>
            <a:ext cx="6226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Хронолошки гледано...</a:t>
            </a:r>
            <a:endParaRPr lang="sr-Latn-RS" sz="48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kvir za tekst 11">
            <a:extLst>
              <a:ext uri="{FF2B5EF4-FFF2-40B4-BE49-F238E27FC236}">
                <a16:creationId xmlns:a16="http://schemas.microsoft.com/office/drawing/2014/main" id="{D26EA42F-B7F3-97DF-AA61-2170710DFAF9}"/>
              </a:ext>
            </a:extLst>
          </p:cNvPr>
          <p:cNvSpPr txBox="1"/>
          <p:nvPr/>
        </p:nvSpPr>
        <p:spPr>
          <a:xfrm>
            <a:off x="103517" y="1078737"/>
            <a:ext cx="6883879" cy="557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Cyrl-RS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1889.</a:t>
            </a:r>
            <a:r>
              <a:rPr lang="sr-Cyrl-R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 почиње да ради први стручни васпитач – </a:t>
            </a:r>
            <a:r>
              <a:rPr lang="sr-Cyrl-RS" sz="20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</a:t>
            </a:r>
            <a:r>
              <a:rPr lang="sr-Cyrl-RS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Ирма</a:t>
            </a:r>
          </a:p>
          <a:p>
            <a:pPr algn="ctr">
              <a:lnSpc>
                <a:spcPct val="150000"/>
              </a:lnSpc>
            </a:pPr>
            <a:r>
              <a:rPr lang="sr-Cyrl-RS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1892 – 1976</a:t>
            </a:r>
            <a:r>
              <a:rPr lang="sr-Cyrl-R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 прва зграда забавишта налазила се у данашњој улици </a:t>
            </a:r>
            <a:r>
              <a:rPr lang="sr-Cyrl-RS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Милоша Обилића</a:t>
            </a:r>
          </a:p>
          <a:p>
            <a:pPr algn="ctr">
              <a:lnSpc>
                <a:spcPct val="150000"/>
              </a:lnSpc>
            </a:pPr>
            <a:endParaRPr lang="sr-Cyrl-R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sr-Cyrl-RS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1899.</a:t>
            </a:r>
            <a:r>
              <a:rPr lang="sr-Cyrl-R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 почиње активан рад у другој згради забавишта, када забавиште постаје </a:t>
            </a:r>
            <a:r>
              <a:rPr lang="sr-Cyrl-RS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општинско</a:t>
            </a:r>
          </a:p>
          <a:p>
            <a:pPr algn="ctr">
              <a:lnSpc>
                <a:spcPct val="150000"/>
              </a:lnSpc>
            </a:pPr>
            <a:endParaRPr lang="sr-Cyrl-R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sr-Cyrl-RS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Просторни распоред забавишта </a:t>
            </a:r>
            <a:r>
              <a:rPr lang="sr-Cyrl-R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граду – дете не прелази пут дужи од 400-500 метара од куће до вртића *</a:t>
            </a:r>
          </a:p>
          <a:p>
            <a:pPr algn="ctr">
              <a:lnSpc>
                <a:spcPct val="150000"/>
              </a:lnSpc>
            </a:pPr>
            <a:r>
              <a:rPr lang="sr-Cyrl-RS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1909.</a:t>
            </a:r>
            <a:r>
              <a:rPr lang="sr-Cyrl-R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 израђен је </a:t>
            </a:r>
            <a:r>
              <a:rPr lang="sr-Cyrl-RS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рада </a:t>
            </a:r>
            <a:r>
              <a:rPr lang="sr-Cyrl-R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забавишта у Апатину</a:t>
            </a:r>
          </a:p>
          <a:p>
            <a:pPr algn="ctr">
              <a:lnSpc>
                <a:spcPct val="150000"/>
              </a:lnSpc>
            </a:pPr>
            <a:r>
              <a:rPr lang="sr-Cyrl-RS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1911.</a:t>
            </a:r>
            <a:r>
              <a:rPr lang="sr-Cyrl-R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 постоји шест државних забавишта у Апатину</a:t>
            </a:r>
          </a:p>
        </p:txBody>
      </p:sp>
      <p:cxnSp>
        <p:nvCxnSpPr>
          <p:cNvPr id="14" name="Prava linija spajanja 13">
            <a:extLst>
              <a:ext uri="{FF2B5EF4-FFF2-40B4-BE49-F238E27FC236}">
                <a16:creationId xmlns:a16="http://schemas.microsoft.com/office/drawing/2014/main" id="{A9F0DAF3-E724-9289-C30A-4D21A8C73658}"/>
              </a:ext>
            </a:extLst>
          </p:cNvPr>
          <p:cNvCxnSpPr>
            <a:cxnSpLocks/>
          </p:cNvCxnSpPr>
          <p:nvPr/>
        </p:nvCxnSpPr>
        <p:spPr>
          <a:xfrm>
            <a:off x="616646" y="3250095"/>
            <a:ext cx="5729102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Prava linija spajanja 17">
            <a:extLst>
              <a:ext uri="{FF2B5EF4-FFF2-40B4-BE49-F238E27FC236}">
                <a16:creationId xmlns:a16="http://schemas.microsoft.com/office/drawing/2014/main" id="{2DF46052-4387-C3FE-5A9F-A9D4864566BD}"/>
              </a:ext>
            </a:extLst>
          </p:cNvPr>
          <p:cNvCxnSpPr>
            <a:cxnSpLocks/>
          </p:cNvCxnSpPr>
          <p:nvPr/>
        </p:nvCxnSpPr>
        <p:spPr>
          <a:xfrm>
            <a:off x="616646" y="4564681"/>
            <a:ext cx="5729102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10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F29FEAA-4445-9ACC-512B-BD5F5AD07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sr-Cyrl-R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1922. године на захтев Министра просвете уводе се елементи </a:t>
            </a:r>
            <a:r>
              <a:rPr lang="sr-Cyrl-RS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српског језика </a:t>
            </a:r>
            <a:r>
              <a:rPr lang="sr-Cyrl-R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раду са децом</a:t>
            </a:r>
          </a:p>
          <a:p>
            <a:pPr>
              <a:lnSpc>
                <a:spcPct val="150000"/>
              </a:lnSpc>
            </a:pPr>
            <a:r>
              <a:rPr lang="sr-Cyrl-R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1945. године почиње да ради </a:t>
            </a:r>
            <a:r>
              <a:rPr lang="sr-Cyrl-RS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Смиља Ивић</a:t>
            </a:r>
            <a:r>
              <a:rPr lang="sr-Cyrl-R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први васпитач који ради на српском језику од када постоје забавишта у Апатину</a:t>
            </a:r>
          </a:p>
          <a:p>
            <a:pPr>
              <a:lnSpc>
                <a:spcPct val="150000"/>
              </a:lnSpc>
            </a:pPr>
            <a:r>
              <a:rPr lang="sr-Cyrl-R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периоду након рата, отворене су </a:t>
            </a:r>
            <a:r>
              <a:rPr lang="sr-Cyrl-RS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дечије јаслице</a:t>
            </a:r>
            <a:r>
              <a:rPr lang="sr-Cyrl-R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(према причама становништва забележено је да су активно радиле у периоду 1950 – 1954 године)</a:t>
            </a: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DA0C441A-94AF-6BA8-5B43-18B3DD4470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2552" y="649341"/>
            <a:ext cx="6226896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Хронолошки гледано...</a:t>
            </a:r>
            <a:endParaRPr lang="sr-Latn-RS" sz="48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Prava linija spajanja 1">
            <a:extLst>
              <a:ext uri="{FF2B5EF4-FFF2-40B4-BE49-F238E27FC236}">
                <a16:creationId xmlns:a16="http://schemas.microsoft.com/office/drawing/2014/main" id="{A92F0F7E-09D7-879B-D4C4-64A819A0EE1E}"/>
              </a:ext>
            </a:extLst>
          </p:cNvPr>
          <p:cNvCxnSpPr>
            <a:cxnSpLocks/>
          </p:cNvCxnSpPr>
          <p:nvPr/>
        </p:nvCxnSpPr>
        <p:spPr>
          <a:xfrm>
            <a:off x="0" y="1570382"/>
            <a:ext cx="9064487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Prava linija spajanja 5">
            <a:extLst>
              <a:ext uri="{FF2B5EF4-FFF2-40B4-BE49-F238E27FC236}">
                <a16:creationId xmlns:a16="http://schemas.microsoft.com/office/drawing/2014/main" id="{24591C72-B170-616F-0AE6-12A2B495C3A0}"/>
              </a:ext>
            </a:extLst>
          </p:cNvPr>
          <p:cNvCxnSpPr>
            <a:cxnSpLocks/>
          </p:cNvCxnSpPr>
          <p:nvPr/>
        </p:nvCxnSpPr>
        <p:spPr>
          <a:xfrm>
            <a:off x="3081551" y="506895"/>
            <a:ext cx="9110449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rava linija spajanja 9">
            <a:extLst>
              <a:ext uri="{FF2B5EF4-FFF2-40B4-BE49-F238E27FC236}">
                <a16:creationId xmlns:a16="http://schemas.microsoft.com/office/drawing/2014/main" id="{501C801A-BBA6-26E3-611F-80B5D1840F82}"/>
              </a:ext>
            </a:extLst>
          </p:cNvPr>
          <p:cNvCxnSpPr>
            <a:cxnSpLocks/>
          </p:cNvCxnSpPr>
          <p:nvPr/>
        </p:nvCxnSpPr>
        <p:spPr>
          <a:xfrm>
            <a:off x="0" y="6394173"/>
            <a:ext cx="1219200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4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nalazi otvoren prostor, zgrada, drvo, kuća&#10;&#10;Sadržaj generisan AI-jem može biti netačan.">
            <a:extLst>
              <a:ext uri="{FF2B5EF4-FFF2-40B4-BE49-F238E27FC236}">
                <a16:creationId xmlns:a16="http://schemas.microsoft.com/office/drawing/2014/main" id="{88D34EB8-F246-247F-1E7E-85B25E45E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3"/>
          <a:stretch>
            <a:fillRect/>
          </a:stretch>
        </p:blipFill>
        <p:spPr>
          <a:xfrm>
            <a:off x="20" y="10"/>
            <a:ext cx="12191980" cy="4422903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ln w="1905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sX0" fmla="*/ 0 w 1371600"/>
              <a:gd name="csY0" fmla="*/ 0 h 18288"/>
              <a:gd name="csX1" fmla="*/ 685800 w 1371600"/>
              <a:gd name="csY1" fmla="*/ 0 h 18288"/>
              <a:gd name="csX2" fmla="*/ 1371600 w 1371600"/>
              <a:gd name="csY2" fmla="*/ 0 h 18288"/>
              <a:gd name="csX3" fmla="*/ 1371600 w 1371600"/>
              <a:gd name="csY3" fmla="*/ 18288 h 18288"/>
              <a:gd name="csX4" fmla="*/ 713232 w 1371600"/>
              <a:gd name="csY4" fmla="*/ 18288 h 18288"/>
              <a:gd name="csX5" fmla="*/ 0 w 1371600"/>
              <a:gd name="csY5" fmla="*/ 18288 h 18288"/>
              <a:gd name="csX6" fmla="*/ 0 w 1371600"/>
              <a:gd name="csY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D79CC02E-C6B5-4A56-FE4D-1B1B5C0DC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972" y="5008603"/>
            <a:ext cx="6825824" cy="1399223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sr-Cyrl-RS" sz="2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1953.</a:t>
            </a:r>
            <a:r>
              <a:rPr lang="sr-Cyrl-RS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 почиње са радом </a:t>
            </a:r>
            <a:r>
              <a:rPr lang="sr-Cyrl-RS" sz="2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зграда забавишта у парку</a:t>
            </a:r>
            <a:r>
              <a:rPr lang="sr-Cyrl-RS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када се из окриља основне школе одвајају забавишта; тадашњи </a:t>
            </a:r>
            <a:r>
              <a:rPr lang="sr-Cyrl-RS" sz="2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управник</a:t>
            </a:r>
            <a:r>
              <a:rPr lang="sr-Cyrl-RS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била је </a:t>
            </a:r>
            <a:r>
              <a:rPr lang="sr-Cyrl-RS" sz="2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Ивић Смиља</a:t>
            </a:r>
            <a:r>
              <a:rPr lang="sr-Cyrl-RS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2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sr-Latn-R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FE8B41EB-2630-5EE5-441A-61D358FF4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4778375"/>
            <a:ext cx="3419475" cy="141128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sr-Cyrl-RS" sz="4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Хронологија</a:t>
            </a:r>
            <a:endParaRPr lang="sr-Latn-RS" sz="48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60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Naslov 13">
            <a:extLst>
              <a:ext uri="{FF2B5EF4-FFF2-40B4-BE49-F238E27FC236}">
                <a16:creationId xmlns:a16="http://schemas.microsoft.com/office/drawing/2014/main" id="{15B19673-88EB-CF15-5907-AB2D4E84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615"/>
            <a:ext cx="10515600" cy="16578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r-Cyrl-RS" sz="5200" kern="1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Почеци припајања забавишта...</a:t>
            </a:r>
            <a:endParaRPr lang="en-US" sz="5200" kern="12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6CB28B7-C369-1E20-F81E-18D623E56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321"/>
          <a:stretch>
            <a:fillRect/>
          </a:stretch>
        </p:blipFill>
        <p:spPr>
          <a:xfrm>
            <a:off x="198742" y="2028574"/>
            <a:ext cx="3802338" cy="2043469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BE173AD-CD72-961E-6F3F-4C5B1E94B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" r="2" b="4808"/>
          <a:stretch>
            <a:fillRect/>
          </a:stretch>
        </p:blipFill>
        <p:spPr>
          <a:xfrm>
            <a:off x="4208848" y="2028574"/>
            <a:ext cx="3802338" cy="2043469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4400CCF-D05C-61DF-ABF4-CD36DFD09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r="2" b="2"/>
          <a:stretch>
            <a:fillRect/>
          </a:stretch>
        </p:blipFill>
        <p:spPr>
          <a:xfrm>
            <a:off x="8184248" y="2021786"/>
            <a:ext cx="3802338" cy="2043469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2C06D44-52C4-BADB-5C97-CC742E4E7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8" r="2" b="4550"/>
          <a:stretch>
            <a:fillRect/>
          </a:stretch>
        </p:blipFill>
        <p:spPr>
          <a:xfrm>
            <a:off x="185394" y="4257335"/>
            <a:ext cx="4506774" cy="2422050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Čuvar mesta za sadržaj 20" descr="Slika na kojoj se nalazi otvoren prostor, zgrada, kuća, imanje&#10;&#10;Sadržaj generisan AI-jem može biti netačan.">
            <a:extLst>
              <a:ext uri="{FF2B5EF4-FFF2-40B4-BE49-F238E27FC236}">
                <a16:creationId xmlns:a16="http://schemas.microsoft.com/office/drawing/2014/main" id="{226D73DC-37A7-AA33-116F-E15C06B12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4" r="2" b="2"/>
          <a:stretch>
            <a:fillRect/>
          </a:stretch>
        </p:blipFill>
        <p:spPr>
          <a:xfrm>
            <a:off x="7384774" y="4250547"/>
            <a:ext cx="4588464" cy="2465952"/>
          </a:xfrm>
          <a:prstGeom prst="rect">
            <a:avLst/>
          </a:pr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Slika 21" descr="Slika na kojoj se nalazi crtež, clipart, osmeh, smeško&#10;&#10;Sadržaj generisan AI-jem može biti netačan.">
            <a:extLst>
              <a:ext uri="{FF2B5EF4-FFF2-40B4-BE49-F238E27FC236}">
                <a16:creationId xmlns:a16="http://schemas.microsoft.com/office/drawing/2014/main" id="{4445BF32-F365-99F8-F58D-48B874EFF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28" y="4327677"/>
            <a:ext cx="2301377" cy="2281365"/>
          </a:xfrm>
          <a:prstGeom prst="rect">
            <a:avLst/>
          </a:prstGeom>
        </p:spPr>
      </p:pic>
      <p:sp>
        <p:nvSpPr>
          <p:cNvPr id="23" name="Okvir za tekst 22">
            <a:extLst>
              <a:ext uri="{FF2B5EF4-FFF2-40B4-BE49-F238E27FC236}">
                <a16:creationId xmlns:a16="http://schemas.microsoft.com/office/drawing/2014/main" id="{3612CBCF-723B-7AB3-4731-8DF6812D70E0}"/>
              </a:ext>
            </a:extLst>
          </p:cNvPr>
          <p:cNvSpPr txBox="1"/>
          <p:nvPr/>
        </p:nvSpPr>
        <p:spPr>
          <a:xfrm>
            <a:off x="7606162" y="6294642"/>
            <a:ext cx="429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1955. године забавиште из </a:t>
            </a:r>
            <a:r>
              <a:rPr lang="sr-Cyrl-R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Свилојева</a:t>
            </a:r>
            <a:endParaRPr lang="sr-Latn-R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4" name="Okvir za tekst 23">
            <a:extLst>
              <a:ext uri="{FF2B5EF4-FFF2-40B4-BE49-F238E27FC236}">
                <a16:creationId xmlns:a16="http://schemas.microsoft.com/office/drawing/2014/main" id="{E50E4AA0-0066-C600-B676-E138EF741244}"/>
              </a:ext>
            </a:extLst>
          </p:cNvPr>
          <p:cNvSpPr txBox="1"/>
          <p:nvPr/>
        </p:nvSpPr>
        <p:spPr>
          <a:xfrm>
            <a:off x="4557331" y="3418924"/>
            <a:ext cx="3065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1957. године </a:t>
            </a:r>
          </a:p>
          <a:p>
            <a:pPr algn="ctr"/>
            <a:r>
              <a:rPr lang="sr-Cyrl-R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забавиште из Пригревице</a:t>
            </a:r>
          </a:p>
          <a:p>
            <a:pPr algn="ctr"/>
            <a:endParaRPr lang="sr-Latn-R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6" name="Okvir za tekst 25">
            <a:extLst>
              <a:ext uri="{FF2B5EF4-FFF2-40B4-BE49-F238E27FC236}">
                <a16:creationId xmlns:a16="http://schemas.microsoft.com/office/drawing/2014/main" id="{48760388-53E0-A028-0027-FE586D4DCE09}"/>
              </a:ext>
            </a:extLst>
          </p:cNvPr>
          <p:cNvSpPr txBox="1"/>
          <p:nvPr/>
        </p:nvSpPr>
        <p:spPr>
          <a:xfrm>
            <a:off x="523833" y="6308218"/>
            <a:ext cx="382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1959. године забавиште из </a:t>
            </a:r>
            <a:r>
              <a:rPr lang="sr-Cyrl-R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Сонте</a:t>
            </a:r>
            <a:endParaRPr lang="sr-Latn-R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7" name="Okvir za tekst 26">
            <a:extLst>
              <a:ext uri="{FF2B5EF4-FFF2-40B4-BE49-F238E27FC236}">
                <a16:creationId xmlns:a16="http://schemas.microsoft.com/office/drawing/2014/main" id="{BBDC59FE-21F0-A90A-AD8B-17C6A06E1F38}"/>
              </a:ext>
            </a:extLst>
          </p:cNvPr>
          <p:cNvSpPr txBox="1"/>
          <p:nvPr/>
        </p:nvSpPr>
        <p:spPr>
          <a:xfrm>
            <a:off x="713153" y="3432389"/>
            <a:ext cx="2773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1959. године </a:t>
            </a:r>
          </a:p>
          <a:p>
            <a:pPr algn="ctr"/>
            <a:r>
              <a:rPr lang="sr-Cyrl-R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забавиште из </a:t>
            </a:r>
            <a:r>
              <a:rPr lang="sr-Cyrl-R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Купусине</a:t>
            </a:r>
            <a:endParaRPr lang="sr-Latn-R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8" name="Okvir za tekst 27">
            <a:extLst>
              <a:ext uri="{FF2B5EF4-FFF2-40B4-BE49-F238E27FC236}">
                <a16:creationId xmlns:a16="http://schemas.microsoft.com/office/drawing/2014/main" id="{65E4AB6D-AD24-8909-C173-1507CC9A3EA8}"/>
              </a:ext>
            </a:extLst>
          </p:cNvPr>
          <p:cNvSpPr txBox="1"/>
          <p:nvPr/>
        </p:nvSpPr>
        <p:spPr>
          <a:xfrm>
            <a:off x="8576029" y="3432389"/>
            <a:ext cx="3018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1958. године </a:t>
            </a:r>
          </a:p>
          <a:p>
            <a:pPr algn="ctr"/>
            <a:r>
              <a:rPr lang="sr-Cyrl-R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забавиште </a:t>
            </a:r>
            <a:r>
              <a:rPr lang="sr-Latn-R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–</a:t>
            </a:r>
            <a:r>
              <a:rPr lang="sr-Cyrl-R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sr-Cyrl-R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Насељ</a:t>
            </a:r>
            <a:r>
              <a:rPr lang="sr-Latn-R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 </a:t>
            </a:r>
            <a:r>
              <a:rPr lang="sr-Cyrl-R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Рома</a:t>
            </a:r>
            <a:endParaRPr lang="sr-Latn-R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2" name="Prava linija spajanja 1">
            <a:extLst>
              <a:ext uri="{FF2B5EF4-FFF2-40B4-BE49-F238E27FC236}">
                <a16:creationId xmlns:a16="http://schemas.microsoft.com/office/drawing/2014/main" id="{EDE5909D-524D-07AB-D226-61E260FE6FA6}"/>
              </a:ext>
            </a:extLst>
          </p:cNvPr>
          <p:cNvCxnSpPr>
            <a:cxnSpLocks/>
          </p:cNvCxnSpPr>
          <p:nvPr/>
        </p:nvCxnSpPr>
        <p:spPr>
          <a:xfrm>
            <a:off x="-3049" y="1504121"/>
            <a:ext cx="10548466" cy="0"/>
          </a:xfrm>
          <a:prstGeom prst="line">
            <a:avLst/>
          </a:prstGeom>
          <a:ln w="3810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Prava linija spajanja 3">
            <a:extLst>
              <a:ext uri="{FF2B5EF4-FFF2-40B4-BE49-F238E27FC236}">
                <a16:creationId xmlns:a16="http://schemas.microsoft.com/office/drawing/2014/main" id="{C90B2514-9F8A-2807-31D5-B0198205E0D2}"/>
              </a:ext>
            </a:extLst>
          </p:cNvPr>
          <p:cNvCxnSpPr>
            <a:cxnSpLocks/>
          </p:cNvCxnSpPr>
          <p:nvPr/>
        </p:nvCxnSpPr>
        <p:spPr>
          <a:xfrm>
            <a:off x="1649896" y="443947"/>
            <a:ext cx="10539055" cy="0"/>
          </a:xfrm>
          <a:prstGeom prst="line">
            <a:avLst/>
          </a:prstGeom>
          <a:ln w="38100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49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261B78B-9DF7-7339-A29A-E76C5421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0" y="4613582"/>
            <a:ext cx="3823384" cy="1600200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sr-Cyrl-RS" sz="34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Предшколство</a:t>
            </a:r>
            <a:r>
              <a:rPr lang="sr-Cyrl-RS" sz="34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општини Апатин</a:t>
            </a:r>
            <a:endParaRPr lang="sr-Latn-RS" sz="34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D5F6CE8-E8AB-B6D0-89CC-B1110EE10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0" r="-2" b="-2"/>
          <a:stretch>
            <a:fillRect/>
          </a:stretch>
        </p:blipFill>
        <p:spPr>
          <a:xfrm>
            <a:off x="5" y="10"/>
            <a:ext cx="600455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46CFDCD-436D-53EC-3BD9-ACEDC9B62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r="15183" b="2"/>
          <a:stretch>
            <a:fillRect/>
          </a:stretch>
        </p:blipFill>
        <p:spPr>
          <a:xfrm>
            <a:off x="6096000" y="10"/>
            <a:ext cx="60959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ln w="28575">
            <a:solidFill>
              <a:srgbClr val="E971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B05EABBE-1E9F-8393-95F7-E34B8F91A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404" y="4597481"/>
            <a:ext cx="8312293" cy="2002897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1965.</a:t>
            </a:r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 наша установа носи назив </a:t>
            </a: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„Снежана“</a:t>
            </a:r>
          </a:p>
          <a:p>
            <a:pPr>
              <a:lnSpc>
                <a:spcPct val="150000"/>
              </a:lnSpc>
            </a:pP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1968.</a:t>
            </a:r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 установа мења назив и постаје дечији вртић </a:t>
            </a: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„Пчелица“</a:t>
            </a:r>
          </a:p>
          <a:p>
            <a:pPr>
              <a:lnSpc>
                <a:spcPct val="150000"/>
              </a:lnSpc>
            </a:pPr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Школске </a:t>
            </a: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1976/1977.</a:t>
            </a:r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године – </a:t>
            </a: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изградња</a:t>
            </a:r>
            <a:r>
              <a:rPr lang="sr-Cyrl-R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новог, целодневног, </a:t>
            </a:r>
            <a:r>
              <a:rPr lang="sr-Cyrl-R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објекта вртића у Блоку 112; Јубилеј – 50 година</a:t>
            </a:r>
          </a:p>
        </p:txBody>
      </p:sp>
    </p:spTree>
    <p:extLst>
      <p:ext uri="{BB962C8B-B14F-4D97-AF65-F5344CB8AC3E}">
        <p14:creationId xmlns:p14="http://schemas.microsoft.com/office/powerpoint/2010/main" val="256032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6874</TotalTime>
  <Words>1076</Words>
  <Application>Microsoft Office PowerPoint</Application>
  <PresentationFormat>Široki ekran</PresentationFormat>
  <Paragraphs>169</Paragraphs>
  <Slides>31</Slides>
  <Notes>12</Notes>
  <HiddenSlides>0</HiddenSlides>
  <MMClips>0</MMClips>
  <ScaleCrop>false</ScaleCrop>
  <HeadingPairs>
    <vt:vector size="6" baseType="variant">
      <vt:variant>
        <vt:lpstr>Korišćeni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Times New Roman</vt:lpstr>
      <vt:lpstr>Tema Office</vt:lpstr>
      <vt:lpstr>„Некад и сад“</vt:lpstr>
      <vt:lpstr>Породице у Апатину - некад</vt:lpstr>
      <vt:lpstr>Игра детета некад</vt:lpstr>
      <vt:lpstr>Развој предшколства у Апатину</vt:lpstr>
      <vt:lpstr>PowerPoint prezentacija</vt:lpstr>
      <vt:lpstr>Хронолошки гледано...</vt:lpstr>
      <vt:lpstr>Хронологија</vt:lpstr>
      <vt:lpstr>Почеци припајања забавишта...</vt:lpstr>
      <vt:lpstr>Предшколство у општини Апатин</vt:lpstr>
      <vt:lpstr>Деведесете године</vt:lpstr>
      <vt:lpstr>PowerPoint prezentacija</vt:lpstr>
      <vt:lpstr>XXI век</vt:lpstr>
      <vt:lpstr>Ми данас</vt:lpstr>
      <vt:lpstr>Објекат „Бубамара“ - Блок 112, Апатин -</vt:lpstr>
      <vt:lpstr>Објекат „Бубамара“, васпитачи</vt:lpstr>
      <vt:lpstr>Објекат „Бубамара“ - Блок 112, Апатин -</vt:lpstr>
      <vt:lpstr>Објекат „Бубамара“ - Блок 112, Апатин -</vt:lpstr>
      <vt:lpstr>Објекат „Бубамара“ - Блок 112, Апатин -</vt:lpstr>
      <vt:lpstr>Објекат „Пужићи“ - Јаслице, Апатин-</vt:lpstr>
      <vt:lpstr>Објекат „Пужићи“, васпитачи и медицинске-сестре васпитачи </vt:lpstr>
      <vt:lpstr>Објекат „Звончићи“ - Трг Ослобођења, Апатин -</vt:lpstr>
      <vt:lpstr>Објекат „Чаробњаци“ - Петра Драпшина, Апатин - </vt:lpstr>
      <vt:lpstr>Објекат „Чаробњаци“, запослени</vt:lpstr>
      <vt:lpstr>Објекат „Звездице“ - Огњен Прице, Апатин -</vt:lpstr>
      <vt:lpstr>Објекат „Весељко“ - Насеље Рома, Апатин -</vt:lpstr>
      <vt:lpstr>Објекат „Љубичица“ - Сонта - </vt:lpstr>
      <vt:lpstr>Објекат „Дуга“ - Свилојево - </vt:lpstr>
      <vt:lpstr>Објекат „Лептирићи“ - Пригревица -</vt:lpstr>
      <vt:lpstr>Објекат „Медењаци“ - Купусина -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Vrtić</dc:creator>
  <cp:lastModifiedBy>Vrtić</cp:lastModifiedBy>
  <cp:revision>261</cp:revision>
  <dcterms:created xsi:type="dcterms:W3CDTF">2026-02-20T12:07:27Z</dcterms:created>
  <dcterms:modified xsi:type="dcterms:W3CDTF">2026-03-19T12:37:19Z</dcterms:modified>
</cp:coreProperties>
</file>